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6119813" cy="8640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2" userDrawn="1">
          <p15:clr>
            <a:srgbClr val="A4A3A4"/>
          </p15:clr>
        </p15:guide>
        <p15:guide id="2" pos="19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ELL" lastIdx="1" clrIdx="0"/>
  <p:cmAuthor id="1" name="Stefanina Viti" initials="SV" lastIdx="15" clrIdx="1">
    <p:extLst>
      <p:ext uri="{19B8F6BF-5375-455C-9EA6-DF929625EA0E}">
        <p15:presenceInfo xmlns="" xmlns:p15="http://schemas.microsoft.com/office/powerpoint/2012/main" userId="S-1-5-21-2129005447-465764997-2075017077-16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985"/>
    <p:restoredTop sz="96990"/>
  </p:normalViewPr>
  <p:slideViewPr>
    <p:cSldViewPr snapToGrid="0" snapToObjects="1">
      <p:cViewPr>
        <p:scale>
          <a:sx n="130" d="100"/>
          <a:sy n="130" d="100"/>
        </p:scale>
        <p:origin x="-572" y="-52"/>
      </p:cViewPr>
      <p:guideLst>
        <p:guide orient="horz" pos="2722"/>
        <p:guide pos="1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commentAuthors" Target="commentAuthor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9829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167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1200" kern="1200" baseline="0">
          <a:solidFill>
            <a:schemeClr val="tx1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0" indent="0" algn="l" defTabSz="612008" rtl="0" eaLnBrk="1" latinLnBrk="0" hangingPunct="1">
        <a:lnSpc>
          <a:spcPct val="90000"/>
        </a:lnSpc>
        <a:spcBef>
          <a:spcPts val="669"/>
        </a:spcBef>
        <a:buFontTx/>
        <a:buNone/>
        <a:defRPr sz="1000" kern="1200" baseline="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1pPr>
      <a:lvl2pPr marL="306004" indent="0" algn="l" defTabSz="612008" rtl="0" eaLnBrk="1" latinLnBrk="0" hangingPunct="1">
        <a:lnSpc>
          <a:spcPct val="90000"/>
        </a:lnSpc>
        <a:spcBef>
          <a:spcPts val="335"/>
        </a:spcBef>
        <a:buFontTx/>
        <a:buNone/>
        <a:defRPr sz="1000" kern="1200" baseline="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2pPr>
      <a:lvl3pPr marL="612008" indent="0" algn="l" defTabSz="612008" rtl="0" eaLnBrk="1" latinLnBrk="0" hangingPunct="1">
        <a:lnSpc>
          <a:spcPct val="90000"/>
        </a:lnSpc>
        <a:spcBef>
          <a:spcPts val="335"/>
        </a:spcBef>
        <a:buFontTx/>
        <a:buNone/>
        <a:defRPr sz="1000" kern="1200" baseline="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3pPr>
      <a:lvl4pPr marL="918012" indent="0" algn="l" defTabSz="612008" rtl="0" eaLnBrk="1" latinLnBrk="0" hangingPunct="1">
        <a:lnSpc>
          <a:spcPct val="90000"/>
        </a:lnSpc>
        <a:spcBef>
          <a:spcPts val="335"/>
        </a:spcBef>
        <a:buFontTx/>
        <a:buNone/>
        <a:defRPr sz="1000" kern="1200" baseline="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4pPr>
      <a:lvl5pPr marL="1224016" indent="0" algn="l" defTabSz="612008" rtl="0" eaLnBrk="1" latinLnBrk="0" hangingPunct="1">
        <a:lnSpc>
          <a:spcPct val="90000"/>
        </a:lnSpc>
        <a:spcBef>
          <a:spcPts val="335"/>
        </a:spcBef>
        <a:buFontTx/>
        <a:buNone/>
        <a:defRPr sz="1000" kern="1200" baseline="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Malborghetto_cl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489" y="776486"/>
            <a:ext cx="2635562" cy="274674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234B62D4-5EBD-B647-BF49-FC37C11B9D16}"/>
              </a:ext>
            </a:extLst>
          </p:cNvPr>
          <p:cNvSpPr/>
          <p:nvPr/>
        </p:nvSpPr>
        <p:spPr>
          <a:xfrm>
            <a:off x="0" y="0"/>
            <a:ext cx="6119813" cy="57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CCDEA1EC-7606-C74E-9A6F-1779858F7A96}"/>
              </a:ext>
            </a:extLst>
          </p:cNvPr>
          <p:cNvSpPr txBox="1"/>
          <p:nvPr/>
        </p:nvSpPr>
        <p:spPr>
          <a:xfrm>
            <a:off x="207388" y="0"/>
            <a:ext cx="5912423" cy="57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it-IT" sz="9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Potenziale impatto</a:t>
            </a:r>
          </a:p>
          <a:p>
            <a:r>
              <a:rPr lang="it-IT" sz="1400" b="1" cap="all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Modifica di frequenza e distribuzione spaziale degli eventi franosi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88CFE185-68B1-AF43-97B8-A61E09FEFF79}"/>
              </a:ext>
            </a:extLst>
          </p:cNvPr>
          <p:cNvSpPr txBox="1"/>
          <p:nvPr/>
        </p:nvSpPr>
        <p:spPr>
          <a:xfrm>
            <a:off x="207390" y="723903"/>
            <a:ext cx="2709066" cy="9959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2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Fattori climatici</a:t>
            </a:r>
          </a:p>
          <a:p>
            <a:pPr algn="just"/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Aumento della frequenza e dell’intensità degli eventi pluviometrici brevi e intensi/estremi, aumento della temperatura, fusione nivale.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D1DAB08B-E729-8C4C-8CB9-87623485BDE7}"/>
              </a:ext>
            </a:extLst>
          </p:cNvPr>
          <p:cNvSpPr/>
          <p:nvPr/>
        </p:nvSpPr>
        <p:spPr>
          <a:xfrm>
            <a:off x="-5024" y="8064763"/>
            <a:ext cx="6119813" cy="57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907675D-5F42-FD4F-A89E-61FF00474329}"/>
              </a:ext>
            </a:extLst>
          </p:cNvPr>
          <p:cNvSpPr txBox="1"/>
          <p:nvPr/>
        </p:nvSpPr>
        <p:spPr>
          <a:xfrm>
            <a:off x="207389" y="8084014"/>
            <a:ext cx="2851723" cy="576000"/>
          </a:xfrm>
          <a:prstGeom prst="rect">
            <a:avLst/>
          </a:prstGeom>
          <a:noFill/>
        </p:spPr>
        <p:txBody>
          <a:bodyPr wrap="square" lIns="0" tIns="0" rIns="0" rtlCol="0" anchor="ctr" anchorCtr="0">
            <a:noAutofit/>
          </a:bodyPr>
          <a:lstStyle/>
          <a:p>
            <a:r>
              <a:rPr lang="it-IT" sz="1200" b="1" cap="all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Suolo e territorio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134E418B-A54B-1D46-BC5B-D9610F98D930}"/>
              </a:ext>
            </a:extLst>
          </p:cNvPr>
          <p:cNvSpPr txBox="1"/>
          <p:nvPr/>
        </p:nvSpPr>
        <p:spPr>
          <a:xfrm>
            <a:off x="3203360" y="8074387"/>
            <a:ext cx="977009" cy="576000"/>
          </a:xfrm>
          <a:prstGeom prst="rect">
            <a:avLst/>
          </a:prstGeom>
          <a:noFill/>
        </p:spPr>
        <p:txBody>
          <a:bodyPr wrap="square" lIns="0" tIns="0" rIns="0" rtlCol="0" anchor="ctr" anchorCtr="0">
            <a:noAutofit/>
          </a:bodyPr>
          <a:lstStyle/>
          <a:p>
            <a:r>
              <a:rPr lang="it-IT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Altri settori interessati: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30A4E1A-9899-C94A-96BE-0431F50117DD}"/>
              </a:ext>
            </a:extLst>
          </p:cNvPr>
          <p:cNvSpPr txBox="1"/>
          <p:nvPr/>
        </p:nvSpPr>
        <p:spPr>
          <a:xfrm>
            <a:off x="5573027" y="8084014"/>
            <a:ext cx="546786" cy="576000"/>
          </a:xfrm>
          <a:prstGeom prst="rect">
            <a:avLst/>
          </a:prstGeom>
          <a:noFill/>
        </p:spPr>
        <p:txBody>
          <a:bodyPr wrap="square" lIns="0" tIns="0" rIns="108000" rtlCol="0" anchor="ctr" anchorCtr="0">
            <a:noAutofit/>
          </a:bodyPr>
          <a:lstStyle/>
          <a:p>
            <a:pPr algn="r"/>
            <a:r>
              <a:rPr lang="it-IT" sz="1200" cap="all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E0FCCC28-229D-D04B-AE5E-AA8943F6D24A}"/>
              </a:ext>
            </a:extLst>
          </p:cNvPr>
          <p:cNvSpPr txBox="1"/>
          <p:nvPr/>
        </p:nvSpPr>
        <p:spPr>
          <a:xfrm>
            <a:off x="207388" y="1453356"/>
            <a:ext cx="2709066" cy="862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2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Altri fattori</a:t>
            </a:r>
          </a:p>
          <a:p>
            <a:pPr algn="just"/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Morfologia (acclività del versante), litologia (formazioni con scadenti caratteristiche meccaniche), fattori antropici (tagli stradali, scavi, sovraccarichi, mancato presidio e manutenzione, espansione urbana).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7451130-390E-D84E-8CDE-29083287F4CC}"/>
              </a:ext>
            </a:extLst>
          </p:cNvPr>
          <p:cNvSpPr txBox="1"/>
          <p:nvPr/>
        </p:nvSpPr>
        <p:spPr>
          <a:xfrm>
            <a:off x="207388" y="2305385"/>
            <a:ext cx="2709066" cy="4428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2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Caratterizzazione impatto</a:t>
            </a:r>
          </a:p>
          <a:p>
            <a:endParaRPr lang="it-IT" sz="600" dirty="0">
              <a:solidFill>
                <a:schemeClr val="accent4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L’impatto dei cambiamenti climatici sui fenomeni franosi è prevalentemente di tipo diretto. L’aumento della frequenza e intensità delle piogge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di breve durata ed elevata intensità determina </a:t>
            </a:r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un aumento della frequenza di frane superficiali e colate detritiche. In alta quota l’aumento di temperatura ha effetti sulla degradazione del permafrost, con perdita di coesione dell'ammasso roccioso e quindi della stabilità. </a:t>
            </a:r>
            <a:endParaRPr lang="it-IT" sz="1000" dirty="0" smtClean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endParaRPr lang="it-IT" sz="1000" dirty="0" smtClean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endParaRPr lang="it-IT" sz="1000" dirty="0" smtClean="0">
              <a:solidFill>
                <a:srgbClr val="0000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I cambiamenti climatici influenzano in modo indiretto la franosità superficiale attraverso i cambiamenti di uso e copertura del suolo che essi inducono. L’innalzamento </a:t>
            </a:r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di temperatura, associato a periodi prolungati di siccità, può determinare un incremento della frequenza degli incendi, che rendono il suolo vulnerabile a frane superficiali. </a:t>
            </a:r>
          </a:p>
          <a:p>
            <a:pPr algn="just"/>
            <a:endParaRPr lang="it-IT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endParaRPr lang="it-IT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L’incremento della frequenza e intensità delle piogge brevi e intense determina un aumento delle colate rapide di fango e detrito con un aggravio del rischio per persone, edifici e infrastrutture. Al contempo la </a:t>
            </a:r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riduzione dei valori cumulati di precipitazione stagionale e l’incremento dell’evapotraspirazione, legato all’aumento della temperatura,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potrebbero comportare una diminuzione </a:t>
            </a:r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delle attivazioni delle frane con maggiore profondità della superficie di scivolamento o che coinvolgono terreni a grana fine [1, 2].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C5E505EE-C31A-FC44-A512-E9CA1181D476}"/>
              </a:ext>
            </a:extLst>
          </p:cNvPr>
          <p:cNvSpPr txBox="1"/>
          <p:nvPr/>
        </p:nvSpPr>
        <p:spPr>
          <a:xfrm>
            <a:off x="207388" y="6763764"/>
            <a:ext cx="2709066" cy="12164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2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Relazione causa-effetto</a:t>
            </a:r>
          </a:p>
          <a:p>
            <a:pPr algn="just"/>
            <a:endParaRPr lang="it-IT" sz="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L’impatto dei cambiamenti climatici sull’innesco di frane si verifica con modalità differenti nelle sei macroregioni climatiche omogenee individuate sul territorio nazionale [1] ed è inoltre influenzato dalle condizioni naturali e antropiche locali, quali l’uso e copertura del suolo, e in particolare la percentuale di superficie impermeabilizzata.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13C1FE5B-64C6-2A48-B704-DA014A35E4EC}"/>
              </a:ext>
            </a:extLst>
          </p:cNvPr>
          <p:cNvSpPr txBox="1"/>
          <p:nvPr/>
        </p:nvSpPr>
        <p:spPr>
          <a:xfrm>
            <a:off x="3251488" y="4074018"/>
            <a:ext cx="2640465" cy="3819902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4"/>
            </a:solidFill>
          </a:ln>
        </p:spPr>
        <p:txBody>
          <a:bodyPr wrap="square" lIns="72000" tIns="36000" rIns="36000" bIns="36000" rtlCol="0">
            <a:noAutofit/>
          </a:bodyPr>
          <a:lstStyle/>
          <a:p>
            <a:r>
              <a:rPr lang="it-IT" sz="12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Scenario futuro</a:t>
            </a:r>
          </a:p>
          <a:p>
            <a:endParaRPr lang="it-IT" sz="1200" dirty="0">
              <a:solidFill>
                <a:schemeClr val="accent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it-IT" sz="600" dirty="0">
              <a:solidFill>
                <a:schemeClr val="accent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Nelle Macroregioni 1 - Prealpi e Appennino settentrionale, 2 - Pianura Padana, alto versante adriatico e aree costiere centro-meridionali e 3 - Appennino centro-meridionale si attende un incremento della frequenza dei fenomeni franosi superficiali e delle colate detritiche, legati ad eventi pluviometrici brevi e intensi e una potenziale diminuzione delle attivazioni dei fenomeni franosi profondi e di grandi dimensioni, particolarmente in terreni a grana fine, per effetto delle variazioni del bilancio idrologico (maggiori perdite </a:t>
            </a:r>
            <a:r>
              <a:rPr lang="it-IT" sz="1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evapotraspirative</a:t>
            </a:r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 per incremento di temperatura e riduzione dei valori cumulati di precipitazione stagionale). Nelle Macroregioni 4 - Area alpina, 5 – Italia settentrionale e 6 - Aree insulari e estremo sud dell’Italia si attende un incremento dei fenomeni associati alla fusione nivale, dei fenomeni di instabilità dei complessi rocciosi legati alla degradazione del permafrost e delle colate detritiche (Macroregioni 4 e 5) e dei fenomeni franosi in terreni a grana grossa o in suoli e coperture di spessore ridotto nella Macroregione 6 [2, 1].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1BBB6FD1-ABFA-CD4F-8D99-FF0879CA5B50}"/>
              </a:ext>
            </a:extLst>
          </p:cNvPr>
          <p:cNvSpPr/>
          <p:nvPr/>
        </p:nvSpPr>
        <p:spPr>
          <a:xfrm>
            <a:off x="3251488" y="776486"/>
            <a:ext cx="2635563" cy="307343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9FC669A0-8BD0-734E-8712-84B2D330C42A}"/>
              </a:ext>
            </a:extLst>
          </p:cNvPr>
          <p:cNvSpPr txBox="1"/>
          <p:nvPr/>
        </p:nvSpPr>
        <p:spPr>
          <a:xfrm>
            <a:off x="3198308" y="3504546"/>
            <a:ext cx="263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 smtClean="0">
                <a:latin typeface="Arial Narrow" pitchFamily="34" charset="0"/>
              </a:rPr>
              <a:t>Colata detritica di </a:t>
            </a:r>
            <a:r>
              <a:rPr lang="it-IT" sz="800" dirty="0" err="1" smtClean="0">
                <a:latin typeface="Arial Narrow" pitchFamily="34" charset="0"/>
              </a:rPr>
              <a:t>Malborghetto-Valbruna</a:t>
            </a:r>
            <a:r>
              <a:rPr lang="it-IT" sz="800" dirty="0" smtClean="0">
                <a:latin typeface="Arial Narrow" pitchFamily="34" charset="0"/>
              </a:rPr>
              <a:t> (UD). Foto: </a:t>
            </a:r>
            <a:r>
              <a:rPr lang="it-IT" sz="800" dirty="0">
                <a:latin typeface="Arial Narrow" pitchFamily="34" charset="0"/>
              </a:rPr>
              <a:t>Inventario dei Fenomeni Franosi in Italia - Regione Friuli Venezia Giulia. 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6E04FCF6-21C9-8047-A667-A7E41E069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53" y="2321500"/>
            <a:ext cx="1027318" cy="216000"/>
          </a:xfrm>
          <a:prstGeom prst="rect">
            <a:avLst/>
          </a:prstGeom>
        </p:spPr>
      </p:pic>
      <p:pic>
        <p:nvPicPr>
          <p:cNvPr id="22" name="Immagine 21" descr="impatto_negati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114" y="4821482"/>
            <a:ext cx="377342" cy="360000"/>
          </a:xfrm>
          <a:prstGeom prst="rect">
            <a:avLst/>
          </a:prstGeom>
        </p:spPr>
      </p:pic>
      <p:sp>
        <p:nvSpPr>
          <p:cNvPr id="26" name="Ovale 25">
            <a:extLst>
              <a:ext uri="{FF2B5EF4-FFF2-40B4-BE49-F238E27FC236}">
                <a16:creationId xmlns="" xmlns:a16="http://schemas.microsoft.com/office/drawing/2014/main" id="{BA75D920-53A1-424C-896A-C4F192476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324" y="8235802"/>
            <a:ext cx="234315" cy="2343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700" kern="1200" dirty="0" err="1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endParaRPr lang="it-I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val 24">
            <a:extLst>
              <a:ext uri="{FF2B5EF4-FFF2-40B4-BE49-F238E27FC236}">
                <a16:creationId xmlns="" xmlns:a16="http://schemas.microsoft.com/office/drawing/2014/main" id="{24A7B027-649C-404C-B03F-5D70F8544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457" y="8235605"/>
            <a:ext cx="234315" cy="23431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700" kern="1200" dirty="0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endParaRPr lang="it-I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02D63834-4918-455E-90F8-62E986DB1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279" y="4102068"/>
            <a:ext cx="369359" cy="36000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="" xmlns:a16="http://schemas.microsoft.com/office/drawing/2014/main" id="{2FE79831-2BD3-4C55-A2F4-6D0CCE1B6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474" y="6753185"/>
            <a:ext cx="459832" cy="288000"/>
          </a:xfrm>
          <a:prstGeom prst="rect">
            <a:avLst/>
          </a:prstGeom>
        </p:spPr>
      </p:pic>
      <p:pic>
        <p:nvPicPr>
          <p:cNvPr id="23" name="Immagine 22" descr="impatto_indirett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8753" y="3699100"/>
            <a:ext cx="967202" cy="28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634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234B62D4-5EBD-B647-BF49-FC37C11B9D16}"/>
              </a:ext>
            </a:extLst>
          </p:cNvPr>
          <p:cNvSpPr/>
          <p:nvPr/>
        </p:nvSpPr>
        <p:spPr>
          <a:xfrm>
            <a:off x="0" y="-104"/>
            <a:ext cx="6119813" cy="576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CCDEA1EC-7606-C74E-9A6F-1779858F7A96}"/>
              </a:ext>
            </a:extLst>
          </p:cNvPr>
          <p:cNvSpPr txBox="1"/>
          <p:nvPr/>
        </p:nvSpPr>
        <p:spPr>
          <a:xfrm>
            <a:off x="206593" y="19251"/>
            <a:ext cx="5705038" cy="57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it-IT" sz="9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Indicatore</a:t>
            </a:r>
          </a:p>
          <a:p>
            <a:r>
              <a:rPr lang="it-IT" sz="1400" b="1" cap="all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Eventi franosi principali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D1DAB08B-E729-8C4C-8CB9-87623485BDE7}"/>
              </a:ext>
            </a:extLst>
          </p:cNvPr>
          <p:cNvSpPr/>
          <p:nvPr/>
        </p:nvSpPr>
        <p:spPr>
          <a:xfrm>
            <a:off x="0" y="8064763"/>
            <a:ext cx="6119813" cy="576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30A4E1A-9899-C94A-96BE-0431F50117DD}"/>
              </a:ext>
            </a:extLst>
          </p:cNvPr>
          <p:cNvSpPr txBox="1"/>
          <p:nvPr/>
        </p:nvSpPr>
        <p:spPr>
          <a:xfrm>
            <a:off x="5573027" y="8084014"/>
            <a:ext cx="546786" cy="576000"/>
          </a:xfrm>
          <a:prstGeom prst="rect">
            <a:avLst/>
          </a:prstGeom>
          <a:noFill/>
        </p:spPr>
        <p:txBody>
          <a:bodyPr wrap="square" lIns="0" tIns="0" rIns="108000" rtlCol="0" anchor="ctr" anchorCtr="0">
            <a:noAutofit/>
          </a:bodyPr>
          <a:lstStyle/>
          <a:p>
            <a:pPr algn="r"/>
            <a:r>
              <a:rPr lang="it-IT" sz="1200" cap="all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7451130-390E-D84E-8CDE-29083287F4CC}"/>
              </a:ext>
            </a:extLst>
          </p:cNvPr>
          <p:cNvSpPr txBox="1"/>
          <p:nvPr/>
        </p:nvSpPr>
        <p:spPr>
          <a:xfrm>
            <a:off x="207388" y="2029855"/>
            <a:ext cx="2709066" cy="5796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Descrizione</a:t>
            </a:r>
          </a:p>
          <a:p>
            <a:pPr algn="just"/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L'indicatore fornisce informazioni sui principali eventi </a:t>
            </a: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franosi 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che hanno causato morti/dispersi, feriti, evacuati, danni a edifici, beni culturali, infrastrutture di comunicazione primarie o reti di servizi.</a:t>
            </a:r>
          </a:p>
          <a:p>
            <a:pPr algn="just"/>
            <a:endParaRPr lang="it-IT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Scopo</a:t>
            </a:r>
          </a:p>
          <a:p>
            <a:pPr algn="just"/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L’indicatore fornisce un quadro dei principali eventi franosi verificatisi annualmente sul territorio nazionale a seguito di eventi meteo-pluviometrici, sismici o per cause antropiche. Prendendo in considerazione tutti i fattori di innesco delle frane, non è un indicatore specifico per misurare gli impatti dei cambiamenti climatici ma può essere considerato un indicatore </a:t>
            </a:r>
            <a:r>
              <a:rPr lang="it-IT" sz="900" i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proxy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pPr algn="just"/>
            <a:endParaRPr lang="it-IT" sz="7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Frequenza rilevazione dati</a:t>
            </a:r>
          </a:p>
          <a:p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Giornaliera</a:t>
            </a:r>
          </a:p>
          <a:p>
            <a:endParaRPr lang="it-IT" sz="700" dirty="0">
              <a:solidFill>
                <a:schemeClr val="accent4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Unità di misura</a:t>
            </a:r>
          </a:p>
          <a:p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n. di eventi franosi principali, n. di morti/dispersi e n. di feriti. </a:t>
            </a:r>
          </a:p>
          <a:p>
            <a:endParaRPr lang="it-IT" sz="700" dirty="0">
              <a:solidFill>
                <a:schemeClr val="accent4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Periodicità di aggiornamento</a:t>
            </a:r>
          </a:p>
          <a:p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Annuale</a:t>
            </a:r>
          </a:p>
          <a:p>
            <a:endParaRPr lang="it-IT" sz="700" dirty="0">
              <a:solidFill>
                <a:schemeClr val="accent4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Copertura temporale</a:t>
            </a:r>
          </a:p>
          <a:p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2010-2022</a:t>
            </a:r>
            <a:endParaRPr lang="it-IT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it-IT" sz="700" dirty="0">
              <a:solidFill>
                <a:schemeClr val="accent4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Copertura spaziale</a:t>
            </a:r>
          </a:p>
          <a:p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Nazionale</a:t>
            </a:r>
          </a:p>
          <a:p>
            <a:endParaRPr lang="it-IT" sz="7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Riferimenti/obiettivi fissati dalla normativa</a:t>
            </a:r>
          </a:p>
          <a:p>
            <a:pPr algn="just">
              <a:buFontTx/>
              <a:buChar char="-"/>
            </a:pPr>
            <a:r>
              <a:rPr lang="it-IT" sz="900" dirty="0">
                <a:latin typeface="Arial Narrow" panose="020B0604020202020204" pitchFamily="34" charset="0"/>
              </a:rPr>
              <a:t> L. 132/2016 </a:t>
            </a:r>
            <a:r>
              <a:rPr lang="it-IT" sz="900" dirty="0" smtClean="0">
                <a:latin typeface="Arial Narrow" panose="020B0604020202020204" pitchFamily="34" charset="0"/>
              </a:rPr>
              <a:t>“Istituzione </a:t>
            </a:r>
            <a:r>
              <a:rPr lang="it-IT" sz="900" dirty="0">
                <a:latin typeface="Arial Narrow" panose="020B0604020202020204" pitchFamily="34" charset="0"/>
              </a:rPr>
              <a:t>del Sistema nazionale a rete per la protezione dell'ambiente e disciplina dell'Istituto superiore per la protezione e la ricerca </a:t>
            </a:r>
            <a:r>
              <a:rPr lang="it-IT" sz="900" dirty="0" smtClean="0">
                <a:latin typeface="Arial Narrow" panose="020B0604020202020204" pitchFamily="34" charset="0"/>
              </a:rPr>
              <a:t>ambientale”, </a:t>
            </a:r>
            <a:r>
              <a:rPr lang="it-IT" sz="900" dirty="0">
                <a:latin typeface="Arial Narrow" panose="020B0604020202020204" pitchFamily="34" charset="0"/>
              </a:rPr>
              <a:t>art. 6 comma 1 lettera g (Inventario dei Fenomeni Franosi in Italia);</a:t>
            </a:r>
          </a:p>
          <a:p>
            <a:pPr algn="just">
              <a:buFontTx/>
              <a:buChar char="-"/>
            </a:pPr>
            <a:r>
              <a:rPr lang="it-IT" sz="900" dirty="0">
                <a:latin typeface="Arial Narrow" panose="020B0604020202020204" pitchFamily="34" charset="0"/>
              </a:rPr>
              <a:t> D. Lgs. 152/2006 “Norme in materia ambientale” 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(raccolta, elaborazione, archiviazione e diffusione dei dati in materia di difesa del suolo e di dissesto idrogeologico riferita all'intero territorio nazionale, </a:t>
            </a: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artt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. 55 e 60.</a:t>
            </a:r>
          </a:p>
          <a:p>
            <a:pPr>
              <a:buFontTx/>
              <a:buChar char="-"/>
            </a:pPr>
            <a:endParaRPr lang="it-IT" sz="7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Metodologia di elaborazione</a:t>
            </a:r>
          </a:p>
          <a:p>
            <a:pPr algn="just"/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Gli eventi franosi principali verificatisi sul territorio nazionale  vengono censiti e georiferiti; viene inoltre calcolata la somma annuale del numero dei morti/dispersi e dei feriti e sono individuate le tipologie di danni prodotti dagli eventi.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13C1FE5B-64C6-2A48-B704-DA014A35E4EC}"/>
              </a:ext>
            </a:extLst>
          </p:cNvPr>
          <p:cNvSpPr txBox="1"/>
          <p:nvPr/>
        </p:nvSpPr>
        <p:spPr>
          <a:xfrm>
            <a:off x="207388" y="710875"/>
            <a:ext cx="5705038" cy="1082299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txBody>
          <a:bodyPr wrap="square" lIns="72000" tIns="36000" rIns="36000" bIns="36000" rtlCol="0">
            <a:noAutofit/>
          </a:bodyPr>
          <a:lstStyle/>
          <a:p>
            <a:r>
              <a:rPr lang="it-IT" sz="12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Numeri e messaggi chiave</a:t>
            </a:r>
          </a:p>
          <a:p>
            <a:pPr algn="just"/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Sono qualche centinaio (172 nel 2017, 157 nel 2018, 220 nel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2019, 122 nel 2020, 158 nel 2021 e 97 nel 2022) </a:t>
            </a:r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i principali eventi di frana sul territorio nazionale che annualmente causano danni a persone, edifici, beni culturali, infrastrutture di comunicazione primarie (autostrade, strade statali, regionali e provinciali, linee ferroviarie) e infrastrutture/reti di servizi.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I </a:t>
            </a:r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danni riguardano prevalentemente la rete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stradale. Le </a:t>
            </a:r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vittime sono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causate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da fenomeni a cinematismo rapido quali crolli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o colate rapide di fango e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detrito.</a:t>
            </a:r>
            <a:endParaRPr lang="it-IT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4206520E-AE62-E544-8574-31818130C7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93415" y="2278904"/>
            <a:ext cx="2610564" cy="55930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D76CAA65-12E8-F94B-A515-A474D3DF4CE9}"/>
              </a:ext>
            </a:extLst>
          </p:cNvPr>
          <p:cNvSpPr txBox="1"/>
          <p:nvPr/>
        </p:nvSpPr>
        <p:spPr>
          <a:xfrm>
            <a:off x="3285763" y="2010782"/>
            <a:ext cx="2628000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Criteri di selezione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="" xmlns:a16="http://schemas.microsoft.com/office/drawing/2014/main" id="{D4712C92-D86B-034F-9CA5-F0B4D3DF0635}"/>
              </a:ext>
            </a:extLst>
          </p:cNvPr>
          <p:cNvSpPr txBox="1"/>
          <p:nvPr/>
        </p:nvSpPr>
        <p:spPr>
          <a:xfrm>
            <a:off x="3242963" y="8084014"/>
            <a:ext cx="2568174" cy="576000"/>
          </a:xfrm>
          <a:prstGeom prst="rect">
            <a:avLst/>
          </a:prstGeom>
          <a:noFill/>
        </p:spPr>
        <p:txBody>
          <a:bodyPr wrap="square" lIns="0" tIns="0" rIns="0" rtlCol="0" anchor="ctr" anchorCtr="0">
            <a:noAutofit/>
          </a:bodyPr>
          <a:lstStyle/>
          <a:p>
            <a:r>
              <a:rPr lang="it-IT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Altri settori interessati: 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="" xmlns:a16="http://schemas.microsoft.com/office/drawing/2014/main" id="{2630ACF5-F3CD-5544-9A3D-61761AADA3E9}"/>
              </a:ext>
            </a:extLst>
          </p:cNvPr>
          <p:cNvSpPr txBox="1"/>
          <p:nvPr/>
        </p:nvSpPr>
        <p:spPr>
          <a:xfrm>
            <a:off x="207389" y="8084014"/>
            <a:ext cx="2851723" cy="576000"/>
          </a:xfrm>
          <a:prstGeom prst="rect">
            <a:avLst/>
          </a:prstGeom>
          <a:noFill/>
        </p:spPr>
        <p:txBody>
          <a:bodyPr wrap="square" lIns="0" tIns="0" rIns="0" rtlCol="0" anchor="ctr" anchorCtr="0">
            <a:noAutofit/>
          </a:bodyPr>
          <a:lstStyle/>
          <a:p>
            <a:r>
              <a:rPr lang="it-IT" sz="1200" b="1" cap="all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Suolo e territorio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3279366" y="2522056"/>
            <a:ext cx="360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3345464" y="4059040"/>
            <a:ext cx="23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➤</a:t>
            </a:r>
          </a:p>
        </p:txBody>
      </p:sp>
      <p:sp>
        <p:nvSpPr>
          <p:cNvPr id="44" name="Rettangolo 43"/>
          <p:cNvSpPr/>
          <p:nvPr/>
        </p:nvSpPr>
        <p:spPr>
          <a:xfrm>
            <a:off x="3401262" y="5093760"/>
            <a:ext cx="178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➤</a:t>
            </a:r>
          </a:p>
          <a:p>
            <a:pPr algn="ctr">
              <a:defRPr/>
            </a:pP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3342966" y="5578630"/>
            <a:ext cx="23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➤</a:t>
            </a:r>
            <a:endParaRPr lang="it-IT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3338983" y="5770873"/>
            <a:ext cx="23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➤</a:t>
            </a:r>
            <a:endParaRPr lang="it-IT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3335771" y="6640494"/>
            <a:ext cx="23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➤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="" xmlns:a16="http://schemas.microsoft.com/office/drawing/2014/main" id="{A473348D-D6A9-4CF4-B99C-7ECD81046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461" y="121313"/>
            <a:ext cx="383518" cy="36000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47512B06-B25E-4E1B-BF1E-BAE0EFB71DCC}"/>
              </a:ext>
            </a:extLst>
          </p:cNvPr>
          <p:cNvSpPr txBox="1"/>
          <p:nvPr/>
        </p:nvSpPr>
        <p:spPr>
          <a:xfrm>
            <a:off x="3338983" y="2548269"/>
            <a:ext cx="233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➤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="" xmlns:a16="http://schemas.microsoft.com/office/drawing/2014/main" id="{AB239B1E-6B59-4E21-AAC1-B0D961E33D0D}"/>
              </a:ext>
            </a:extLst>
          </p:cNvPr>
          <p:cNvSpPr txBox="1"/>
          <p:nvPr/>
        </p:nvSpPr>
        <p:spPr>
          <a:xfrm>
            <a:off x="3345259" y="3090114"/>
            <a:ext cx="233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➤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="" xmlns:a16="http://schemas.microsoft.com/office/drawing/2014/main" id="{C2D9C8AF-16F2-48F5-BAEB-F0CF6B00FC95}"/>
              </a:ext>
            </a:extLst>
          </p:cNvPr>
          <p:cNvSpPr txBox="1"/>
          <p:nvPr/>
        </p:nvSpPr>
        <p:spPr>
          <a:xfrm>
            <a:off x="3345464" y="3336335"/>
            <a:ext cx="233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➤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AABC9E9D-60CB-4FDE-B3D9-4F90F0E0A623}"/>
              </a:ext>
            </a:extLst>
          </p:cNvPr>
          <p:cNvSpPr/>
          <p:nvPr/>
        </p:nvSpPr>
        <p:spPr>
          <a:xfrm>
            <a:off x="3338983" y="3657883"/>
            <a:ext cx="234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➤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="" xmlns:a16="http://schemas.microsoft.com/office/drawing/2014/main" id="{BA75D920-53A1-424C-896A-C4F192476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324" y="8235802"/>
            <a:ext cx="234315" cy="2343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700" kern="1200" dirty="0" err="1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endParaRPr lang="it-I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24">
            <a:extLst>
              <a:ext uri="{FF2B5EF4-FFF2-40B4-BE49-F238E27FC236}">
                <a16:creationId xmlns="" xmlns:a16="http://schemas.microsoft.com/office/drawing/2014/main" id="{24A7B027-649C-404C-B03F-5D70F8544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457" y="8235605"/>
            <a:ext cx="234315" cy="23431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700" kern="1200" dirty="0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endParaRPr lang="it-I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7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472" y="4010180"/>
            <a:ext cx="2679028" cy="175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234B62D4-5EBD-B647-BF49-FC37C11B9D16}"/>
              </a:ext>
            </a:extLst>
          </p:cNvPr>
          <p:cNvSpPr/>
          <p:nvPr/>
        </p:nvSpPr>
        <p:spPr>
          <a:xfrm>
            <a:off x="-795" y="1451"/>
            <a:ext cx="6119813" cy="576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D1DAB08B-E729-8C4C-8CB9-87623485BDE7}"/>
              </a:ext>
            </a:extLst>
          </p:cNvPr>
          <p:cNvSpPr/>
          <p:nvPr/>
        </p:nvSpPr>
        <p:spPr>
          <a:xfrm>
            <a:off x="0" y="8071734"/>
            <a:ext cx="6119813" cy="576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30A4E1A-9899-C94A-96BE-0431F50117DD}"/>
              </a:ext>
            </a:extLst>
          </p:cNvPr>
          <p:cNvSpPr txBox="1"/>
          <p:nvPr/>
        </p:nvSpPr>
        <p:spPr>
          <a:xfrm>
            <a:off x="5573027" y="8084014"/>
            <a:ext cx="546786" cy="576000"/>
          </a:xfrm>
          <a:prstGeom prst="rect">
            <a:avLst/>
          </a:prstGeom>
          <a:noFill/>
        </p:spPr>
        <p:txBody>
          <a:bodyPr wrap="square" lIns="0" tIns="0" rIns="108000" rtlCol="0" anchor="ctr" anchorCtr="0">
            <a:noAutofit/>
          </a:bodyPr>
          <a:lstStyle/>
          <a:p>
            <a:pPr algn="r"/>
            <a:r>
              <a:rPr lang="it-IT" sz="1200" cap="all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7451130-390E-D84E-8CDE-29083287F4CC}"/>
              </a:ext>
            </a:extLst>
          </p:cNvPr>
          <p:cNvSpPr txBox="1"/>
          <p:nvPr/>
        </p:nvSpPr>
        <p:spPr>
          <a:xfrm>
            <a:off x="207388" y="731521"/>
            <a:ext cx="2709066" cy="4735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Fonte e accessibilità</a:t>
            </a:r>
          </a:p>
          <a:p>
            <a:pPr algn="just">
              <a:buFont typeface="Arial Narrow" pitchFamily="34" charset="0"/>
              <a:buChar char="−"/>
            </a:pP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 Rapporti d’evento disponibili su siti web di Regioni e Province Autonome, ARPA, Protezione Civile, Centri Funzionali, CNR, Enti locali;</a:t>
            </a:r>
          </a:p>
          <a:p>
            <a:pPr algn="just">
              <a:buFont typeface="Arial Narrow" pitchFamily="34" charset="0"/>
              <a:buChar char="−"/>
            </a:pP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 Comunicati stampa su siti web degli Enti gestori delle infrastrutture: Autostrade, ANAS e FS;</a:t>
            </a:r>
          </a:p>
          <a:p>
            <a:pPr algn="just">
              <a:buFont typeface="Arial Narrow" pitchFamily="34" charset="0"/>
              <a:buChar char="−"/>
            </a:pP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 Fonti di cronaca online.</a:t>
            </a:r>
          </a:p>
          <a:p>
            <a:pPr algn="just"/>
            <a:endParaRPr lang="it-IT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Qualità dell’informazione</a:t>
            </a:r>
          </a:p>
          <a:p>
            <a:pPr algn="just"/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La comparabilità nel tempo e nello spazio sono limitate dalla parziale disomogeneità dei dati e dei metodi di acquisizione.</a:t>
            </a:r>
          </a:p>
          <a:p>
            <a:pPr algn="just"/>
            <a:endParaRPr lang="it-IT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Limitazioni e possibili azioni</a:t>
            </a:r>
          </a:p>
          <a:p>
            <a:pPr algn="just"/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Gli eventi franosi verificatisi in zone scarsamente abitate o di alta montagna che non hanno causato danni a persone o cose e gli eventi che hanno causato danni ad infrastrutture di comunicazione secondarie non vengono censiti nell’indicatore. </a:t>
            </a:r>
          </a:p>
          <a:p>
            <a:pPr algn="just"/>
            <a:endParaRPr lang="it-IT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r>
              <a:rPr lang="it-IT" sz="10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Riferimenti bibliografici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MATTM, 2018. 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Piano Nazionale di Adattamento ai Cambiamenti Climatici </a:t>
            </a: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(Versione di Giugno).</a:t>
            </a:r>
            <a:endParaRPr lang="it-IT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MATTM, 2015. 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Strategia Nazionale di Adattamento </a:t>
            </a: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ai Cambiamenti Climatici.</a:t>
            </a:r>
            <a:endParaRPr lang="it-IT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28600" indent="-228600" algn="just">
              <a:buFont typeface="+mj-lt"/>
              <a:buAutoNum type="arabicPeriod" startAt="3"/>
            </a:pP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Iadanza C., Trigila A., </a:t>
            </a:r>
            <a:r>
              <a:rPr lang="it-IT" sz="9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Starace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 P., Dragoni A., Biondo T., </a:t>
            </a:r>
            <a:r>
              <a:rPr lang="it-IT" sz="9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Roccisano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M., 2021. 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IdroGEO: A Collaborative Web Mapping Application </a:t>
            </a:r>
            <a:r>
              <a:rPr lang="it-IT" sz="9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Based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 on REST API Services and Open Data on </a:t>
            </a:r>
            <a:r>
              <a:rPr lang="it-IT" sz="9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Landslides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 and </a:t>
            </a:r>
            <a:r>
              <a:rPr lang="it-IT" sz="9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Floods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 in Italy. ISPRS Int. J. </a:t>
            </a:r>
            <a:r>
              <a:rPr lang="it-IT" sz="9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Geo-Inf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. 2021, 10, 89. </a:t>
            </a:r>
          </a:p>
          <a:p>
            <a:pPr marL="228600" indent="-228600" algn="just">
              <a:buFont typeface="+mj-lt"/>
              <a:buAutoNum type="arabicPeriod" startAt="3"/>
            </a:pP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ISPRA, 2024. </a:t>
            </a:r>
            <a:r>
              <a:rPr lang="it-IT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Annuario dei Dati Ambientali Ed. </a:t>
            </a: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2023 (in pubblicazione).   </a:t>
            </a:r>
            <a:endParaRPr lang="it-IT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28600" indent="-228600" algn="just">
              <a:buFont typeface="+mj-lt"/>
              <a:buAutoNum type="arabicPeriod" startAt="3"/>
            </a:pP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Trigila A., Iadanza C., </a:t>
            </a:r>
            <a:r>
              <a:rPr lang="it-IT" sz="900" dirty="0" err="1" smtClean="0">
                <a:latin typeface="Arial Narrow" panose="020B0604020202020204" pitchFamily="34" charset="0"/>
                <a:cs typeface="Arial Narrow" panose="020B0604020202020204" pitchFamily="34" charset="0"/>
              </a:rPr>
              <a:t>Lastoria</a:t>
            </a: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B., </a:t>
            </a:r>
            <a:r>
              <a:rPr lang="it-IT" sz="900" dirty="0" err="1" smtClean="0">
                <a:latin typeface="Arial Narrow" panose="020B0604020202020204" pitchFamily="34" charset="0"/>
                <a:cs typeface="Arial Narrow" panose="020B0604020202020204" pitchFamily="34" charset="0"/>
              </a:rPr>
              <a:t>Bussettini</a:t>
            </a: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M., </a:t>
            </a:r>
            <a:r>
              <a:rPr lang="it-IT" sz="900" dirty="0" err="1" smtClean="0">
                <a:latin typeface="Arial Narrow" panose="020B0604020202020204" pitchFamily="34" charset="0"/>
                <a:cs typeface="Arial Narrow" panose="020B0604020202020204" pitchFamily="34" charset="0"/>
              </a:rPr>
              <a:t>Barbano</a:t>
            </a:r>
            <a:r>
              <a:rPr lang="it-IT" sz="9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A. (2021) Dissesto idrogeologico in Italia: pericolosità e indicatori di rischio - Edizione 2021. ISPRA, Rapporti 356/2021.</a:t>
            </a:r>
            <a:endParaRPr lang="it-IT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it-IT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6097511D-B429-8D48-84D8-031771CE5E2F}"/>
              </a:ext>
            </a:extLst>
          </p:cNvPr>
          <p:cNvSpPr txBox="1"/>
          <p:nvPr/>
        </p:nvSpPr>
        <p:spPr>
          <a:xfrm>
            <a:off x="207388" y="5529405"/>
            <a:ext cx="2709066" cy="237745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txBody>
          <a:bodyPr wrap="square" lIns="72000" tIns="36000" rIns="36000" bIns="36000" rtlCol="0">
            <a:noAutofit/>
          </a:bodyPr>
          <a:lstStyle/>
          <a:p>
            <a:r>
              <a:rPr lang="it-IT" sz="12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Commento al trend</a:t>
            </a:r>
          </a:p>
          <a:p>
            <a:endParaRPr lang="it-IT" sz="1200" dirty="0">
              <a:solidFill>
                <a:schemeClr val="accent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it-IT" sz="600" dirty="0">
              <a:solidFill>
                <a:schemeClr val="accent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Considerata la limitatezza della serie storica disponibile, non è valutabile un trend dell'indicatore.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Sono qualche centinaio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gli eventi franosi principali che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causano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annualmente, sul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territorio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nazionale, danni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a persone, edifici, beni culturali, infrastrutture di comunicazione primarie e infrastrutture/reti di servizi (97 eventi nel 2022; Fig. 1). Le </a:t>
            </a:r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oscillazioni nel numero di eventi censiti annualmente dal 2010 al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2022 </a:t>
            </a:r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sono da correlare al regime delle precipitazioni nel corso dell’anno, al verificarsi di eventi sismici </a:t>
            </a:r>
            <a:r>
              <a:rPr lang="it-IT" sz="1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importanti </a:t>
            </a:r>
            <a:r>
              <a:rPr lang="it-IT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e alla parziale disomogeneità dei dati di base e dei metodi di acquisizione (Fig. 2).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462B4F69-2C69-304D-9AB0-F5B736668946}"/>
              </a:ext>
            </a:extLst>
          </p:cNvPr>
          <p:cNvSpPr txBox="1"/>
          <p:nvPr/>
        </p:nvSpPr>
        <p:spPr>
          <a:xfrm>
            <a:off x="3194912" y="6799455"/>
            <a:ext cx="2717513" cy="9869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72000" tIns="36000" rIns="36000" bIns="36000" rtlCol="0">
            <a:no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Referente:</a:t>
            </a:r>
          </a:p>
          <a:p>
            <a:r>
              <a:rPr lang="it-IT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Carla </a:t>
            </a:r>
            <a:r>
              <a:rPr lang="it-IT" sz="10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Iadanza</a:t>
            </a:r>
            <a:r>
              <a:rPr lang="it-IT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– ISPRA</a:t>
            </a:r>
          </a:p>
          <a:p>
            <a:r>
              <a:rPr lang="it-IT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carla.iadanza@isprambiente.it</a:t>
            </a:r>
          </a:p>
          <a:p>
            <a:endParaRPr lang="it-IT" sz="6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it-IT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Alessandro Trigila – ISPRA</a:t>
            </a:r>
          </a:p>
          <a:p>
            <a:r>
              <a:rPr lang="it-IT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alessandro.trigila@isprambiente.it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DCFC7BDC-CAE7-AF48-8053-1B3C3A0FD5A0}"/>
              </a:ext>
            </a:extLst>
          </p:cNvPr>
          <p:cNvSpPr txBox="1"/>
          <p:nvPr/>
        </p:nvSpPr>
        <p:spPr>
          <a:xfrm>
            <a:off x="3203361" y="8074386"/>
            <a:ext cx="2509181" cy="585627"/>
          </a:xfrm>
          <a:prstGeom prst="rect">
            <a:avLst/>
          </a:prstGeom>
          <a:noFill/>
        </p:spPr>
        <p:txBody>
          <a:bodyPr wrap="square" lIns="0" tIns="0" rIns="0" rtlCol="0" anchor="ctr" anchorCtr="0">
            <a:noAutofit/>
          </a:bodyPr>
          <a:lstStyle/>
          <a:p>
            <a:r>
              <a:rPr lang="it-IT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Altri settori interessati: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6AAF424D-30AF-FF45-BF8A-67DE98D2AA98}"/>
              </a:ext>
            </a:extLst>
          </p:cNvPr>
          <p:cNvSpPr txBox="1"/>
          <p:nvPr/>
        </p:nvSpPr>
        <p:spPr>
          <a:xfrm>
            <a:off x="207387" y="19251"/>
            <a:ext cx="5704243" cy="57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it-IT" sz="9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Indicatore</a:t>
            </a:r>
          </a:p>
          <a:p>
            <a:r>
              <a:rPr lang="it-IT" sz="1400" b="1" cap="all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Eventi franosi principali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E8CE092F-61CA-CC4C-B45C-220F930F32DE}"/>
              </a:ext>
            </a:extLst>
          </p:cNvPr>
          <p:cNvSpPr/>
          <p:nvPr/>
        </p:nvSpPr>
        <p:spPr>
          <a:xfrm>
            <a:off x="3203358" y="782556"/>
            <a:ext cx="2709068" cy="287491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665AF68C-3814-5E43-94C3-8CFC06CE8C9B}"/>
              </a:ext>
            </a:extLst>
          </p:cNvPr>
          <p:cNvSpPr/>
          <p:nvPr/>
        </p:nvSpPr>
        <p:spPr>
          <a:xfrm>
            <a:off x="3203358" y="3892820"/>
            <a:ext cx="2709068" cy="268025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64371BFE-87EC-9546-A003-FB2ACECECDC6}"/>
              </a:ext>
            </a:extLst>
          </p:cNvPr>
          <p:cNvSpPr txBox="1"/>
          <p:nvPr/>
        </p:nvSpPr>
        <p:spPr>
          <a:xfrm>
            <a:off x="207389" y="8084014"/>
            <a:ext cx="2851723" cy="576000"/>
          </a:xfrm>
          <a:prstGeom prst="rect">
            <a:avLst/>
          </a:prstGeom>
          <a:noFill/>
        </p:spPr>
        <p:txBody>
          <a:bodyPr wrap="square" lIns="0" tIns="0" rIns="0" rtlCol="0" anchor="ctr" anchorCtr="0">
            <a:noAutofit/>
          </a:bodyPr>
          <a:lstStyle/>
          <a:p>
            <a:r>
              <a:rPr lang="it-IT" sz="1200" b="1" cap="all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Suolo e territorio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9FC669A0-8BD0-734E-8712-84B2D330C42A}"/>
              </a:ext>
            </a:extLst>
          </p:cNvPr>
          <p:cNvSpPr txBox="1"/>
          <p:nvPr/>
        </p:nvSpPr>
        <p:spPr>
          <a:xfrm>
            <a:off x="3240472" y="3446460"/>
            <a:ext cx="26355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Arial Narrow" pitchFamily="34" charset="0"/>
              </a:rPr>
              <a:t>Figura 1 – Principali eventi di frana nel </a:t>
            </a:r>
            <a:r>
              <a:rPr lang="it-IT" sz="800" dirty="0" smtClean="0">
                <a:latin typeface="Arial Narrow" pitchFamily="34" charset="0"/>
              </a:rPr>
              <a:t>2022</a:t>
            </a:r>
            <a:endParaRPr lang="it-IT" sz="800" dirty="0">
              <a:latin typeface="Arial Narrow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9FC669A0-8BD0-734E-8712-84B2D330C42A}"/>
              </a:ext>
            </a:extLst>
          </p:cNvPr>
          <p:cNvSpPr txBox="1"/>
          <p:nvPr/>
        </p:nvSpPr>
        <p:spPr>
          <a:xfrm>
            <a:off x="3240472" y="5899004"/>
            <a:ext cx="263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>
                <a:latin typeface="Arial Narrow" pitchFamily="34" charset="0"/>
              </a:rPr>
              <a:t>Figura 2 – N. di eventi franosi principali, n. di morti/dispersi e n. di feriti per eventi franosi dal 2010 al </a:t>
            </a:r>
            <a:r>
              <a:rPr lang="it-IT" sz="800" dirty="0" smtClean="0">
                <a:latin typeface="Arial Narrow" pitchFamily="34" charset="0"/>
              </a:rPr>
              <a:t>2022.</a:t>
            </a:r>
            <a:endParaRPr lang="it-IT" sz="800" dirty="0">
              <a:latin typeface="Arial Narrow" pitchFamily="34" charset="0"/>
            </a:endParaRPr>
          </a:p>
          <a:p>
            <a:pPr algn="just"/>
            <a:r>
              <a:rPr lang="it-IT" sz="800" dirty="0">
                <a:latin typeface="Arial Narrow" pitchFamily="34" charset="0"/>
              </a:rPr>
              <a:t>* </a:t>
            </a:r>
            <a:r>
              <a:rPr lang="it-IT" sz="600" dirty="0">
                <a:latin typeface="Arial Narrow" pitchFamily="34" charset="0"/>
              </a:rPr>
              <a:t>L’elevato numero di eventi franosi nel 2015 è legato al contributo, in via sperimentale, delle Regioni/Province Autonome al popolamento dell'indicatore</a:t>
            </a:r>
            <a:r>
              <a:rPr lang="it-IT" sz="800" dirty="0">
                <a:latin typeface="Arial Narrow" pitchFamily="34" charset="0"/>
              </a:rPr>
              <a:t>.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="" xmlns:a16="http://schemas.microsoft.com/office/drawing/2014/main" id="{202F5DCB-CC4C-4790-B9DE-E51B29E12E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2501" y="5555795"/>
            <a:ext cx="351771" cy="432000"/>
          </a:xfrm>
          <a:prstGeom prst="rect">
            <a:avLst/>
          </a:prstGeom>
        </p:spPr>
      </p:pic>
      <p:sp>
        <p:nvSpPr>
          <p:cNvPr id="24" name="Ovale 23">
            <a:extLst>
              <a:ext uri="{FF2B5EF4-FFF2-40B4-BE49-F238E27FC236}">
                <a16:creationId xmlns="" xmlns:a16="http://schemas.microsoft.com/office/drawing/2014/main" id="{BA75D920-53A1-424C-896A-C4F192476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324" y="8235802"/>
            <a:ext cx="234315" cy="2343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700" kern="1200" dirty="0" err="1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endParaRPr lang="it-I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Oval 24">
            <a:extLst>
              <a:ext uri="{FF2B5EF4-FFF2-40B4-BE49-F238E27FC236}">
                <a16:creationId xmlns="" xmlns:a16="http://schemas.microsoft.com/office/drawing/2014/main" id="{24A7B027-649C-404C-B03F-5D70F8544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457" y="8235605"/>
            <a:ext cx="234315" cy="23431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700" kern="1200" dirty="0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endParaRPr lang="it-I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="" xmlns:a16="http://schemas.microsoft.com/office/drawing/2014/main" id="{A473348D-D6A9-4CF4-B99C-7ECD81046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461" y="121313"/>
            <a:ext cx="383518" cy="360000"/>
          </a:xfrm>
          <a:prstGeom prst="rect">
            <a:avLst/>
          </a:prstGeom>
        </p:spPr>
      </p:pic>
      <p:pic>
        <p:nvPicPr>
          <p:cNvPr id="26" name="Immagine 25" descr="Eventi_franosi_principali_2022_ISP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507" y="792335"/>
            <a:ext cx="1942059" cy="2684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8773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6AF5CE4BCCB6419C611CB1768E1200" ma:contentTypeVersion="9" ma:contentTypeDescription="Creare un nuovo documento." ma:contentTypeScope="" ma:versionID="99e98a48abe6e5ed62e505f8bd29e67f">
  <xsd:schema xmlns:xsd="http://www.w3.org/2001/XMLSchema" xmlns:xs="http://www.w3.org/2001/XMLSchema" xmlns:p="http://schemas.microsoft.com/office/2006/metadata/properties" xmlns:ns2="71a5d416-e0c8-4551-9a5d-b5f2b15050d7" xmlns:ns3="489b74a2-84d9-4654-9492-edb7dd1d12a0" targetNamespace="http://schemas.microsoft.com/office/2006/metadata/properties" ma:root="true" ma:fieldsID="6771191d3ad81afabc7b9898faef3a42" ns2:_="" ns3:_="">
    <xsd:import namespace="71a5d416-e0c8-4551-9a5d-b5f2b15050d7"/>
    <xsd:import namespace="489b74a2-84d9-4654-9492-edb7dd1d12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5d416-e0c8-4551-9a5d-b5f2b150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ee57871f-9de0-47c8-9bcc-15251cd4f4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b74a2-84d9-4654-9492-edb7dd1d12a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5a3f047-d116-4b4b-b767-cace4eae17fa}" ma:internalName="TaxCatchAll" ma:showField="CatchAllData" ma:web="489b74a2-84d9-4654-9492-edb7dd1d12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9b74a2-84d9-4654-9492-edb7dd1d12a0" xsi:nil="true"/>
    <lcf76f155ced4ddcb4097134ff3c332f xmlns="71a5d416-e0c8-4551-9a5d-b5f2b15050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9F8E00-4D9D-484D-B099-8DEE9EB81EEA}"/>
</file>

<file path=customXml/itemProps2.xml><?xml version="1.0" encoding="utf-8"?>
<ds:datastoreItem xmlns:ds="http://schemas.openxmlformats.org/officeDocument/2006/customXml" ds:itemID="{9C40C22D-34A0-495C-BBDB-422F39D4ADF0}"/>
</file>

<file path=customXml/itemProps3.xml><?xml version="1.0" encoding="utf-8"?>
<ds:datastoreItem xmlns:ds="http://schemas.openxmlformats.org/officeDocument/2006/customXml" ds:itemID="{0495B40F-198B-4718-B3F3-3219EC1DE7A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1735</TotalTime>
  <Words>1345</Words>
  <Application>Microsoft Office PowerPoint</Application>
  <PresentationFormat>Personalizzato</PresentationFormat>
  <Paragraphs>111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ISPRA</cp:lastModifiedBy>
  <cp:revision>220</cp:revision>
  <dcterms:created xsi:type="dcterms:W3CDTF">2021-02-23T07:44:15Z</dcterms:created>
  <dcterms:modified xsi:type="dcterms:W3CDTF">2023-11-01T14:34:14Z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0x010100296AF5CE4BCCB6419C611CB1768E1200</vt:lpwstr>
  </property>
</Properties>
</file>