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5"/>
  </p:notesMasterIdLst>
  <p:sldIdLst>
    <p:sldId id="256" r:id="rId2"/>
    <p:sldId id="257" r:id="rId3"/>
    <p:sldId id="258" r:id="rId4"/>
  </p:sldIdLst>
  <p:sldSz cx="6119813" cy="8640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2" userDrawn="1">
          <p15:clr>
            <a:srgbClr val="A4A3A4"/>
          </p15:clr>
        </p15:guide>
        <p15:guide id="2" pos="192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fanina Viti" initials="SV" lastIdx="2" clrIdx="0">
    <p:extLst>
      <p:ext uri="{19B8F6BF-5375-455C-9EA6-DF929625EA0E}">
        <p15:presenceInfo xmlns:p15="http://schemas.microsoft.com/office/powerpoint/2012/main" userId="S-1-5-21-2129005447-465764997-2075017077-16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15ED"/>
    <a:srgbClr val="ED45ED"/>
    <a:srgbClr val="6464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27"/>
    <p:restoredTop sz="95304"/>
  </p:normalViewPr>
  <p:slideViewPr>
    <p:cSldViewPr snapToGrid="0" snapToObjects="1">
      <p:cViewPr>
        <p:scale>
          <a:sx n="200" d="100"/>
          <a:sy n="200" d="100"/>
        </p:scale>
        <p:origin x="480" y="42"/>
      </p:cViewPr>
      <p:guideLst>
        <p:guide orient="horz" pos="2722"/>
        <p:guide pos="1927"/>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8BD71-E015-4824-B3A9-7E009CBE6E83}" type="datetimeFigureOut">
              <a:rPr lang="it-IT" smtClean="0"/>
              <a:pPr/>
              <a:t>31/10/2023</a:t>
            </a:fld>
            <a:endParaRPr lang="it-IT"/>
          </a:p>
        </p:txBody>
      </p:sp>
      <p:sp>
        <p:nvSpPr>
          <p:cNvPr id="4" name="Segnaposto immagine diapositiva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C54B9D-2A10-4CEC-B13D-4E7A7DAD44BD}" type="slidenum">
              <a:rPr lang="it-IT" smtClean="0"/>
              <a:pPr/>
              <a:t>‹N›</a:t>
            </a:fld>
            <a:endParaRPr lang="it-IT"/>
          </a:p>
        </p:txBody>
      </p:sp>
    </p:spTree>
    <p:extLst>
      <p:ext uri="{BB962C8B-B14F-4D97-AF65-F5344CB8AC3E}">
        <p14:creationId xmlns:p14="http://schemas.microsoft.com/office/powerpoint/2010/main" val="205196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8C54B9D-2A10-4CEC-B13D-4E7A7DAD44BD}" type="slidenum">
              <a:rPr lang="it-IT" smtClean="0"/>
              <a:pPr/>
              <a:t>1</a:t>
            </a:fld>
            <a:endParaRPr lang="it-IT"/>
          </a:p>
        </p:txBody>
      </p:sp>
    </p:spTree>
    <p:extLst>
      <p:ext uri="{BB962C8B-B14F-4D97-AF65-F5344CB8AC3E}">
        <p14:creationId xmlns:p14="http://schemas.microsoft.com/office/powerpoint/2010/main" val="3988949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829540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1671645"/>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12008" rtl="0" eaLnBrk="1" latinLnBrk="0" hangingPunct="1">
        <a:lnSpc>
          <a:spcPct val="90000"/>
        </a:lnSpc>
        <a:spcBef>
          <a:spcPct val="0"/>
        </a:spcBef>
        <a:buNone/>
        <a:defRPr sz="1200" kern="1200" baseline="0">
          <a:solidFill>
            <a:schemeClr val="tx1"/>
          </a:solidFill>
          <a:latin typeface="Arial Narrow" panose="020B0604020202020204" pitchFamily="34" charset="0"/>
          <a:ea typeface="+mj-ea"/>
          <a:cs typeface="+mj-cs"/>
        </a:defRPr>
      </a:lvl1pPr>
    </p:titleStyle>
    <p:bodyStyle>
      <a:lvl1pPr marL="0" indent="0" algn="l" defTabSz="612008" rtl="0" eaLnBrk="1" latinLnBrk="0" hangingPunct="1">
        <a:lnSpc>
          <a:spcPct val="90000"/>
        </a:lnSpc>
        <a:spcBef>
          <a:spcPts val="669"/>
        </a:spcBef>
        <a:buFontTx/>
        <a:buNone/>
        <a:defRPr sz="1000" kern="1200" baseline="0">
          <a:solidFill>
            <a:schemeClr val="tx1"/>
          </a:solidFill>
          <a:latin typeface="Arial Narrow" panose="020B0604020202020204" pitchFamily="34" charset="0"/>
          <a:ea typeface="+mn-ea"/>
          <a:cs typeface="+mn-cs"/>
        </a:defRPr>
      </a:lvl1pPr>
      <a:lvl2pPr marL="306004" indent="0" algn="l" defTabSz="612008" rtl="0" eaLnBrk="1" latinLnBrk="0" hangingPunct="1">
        <a:lnSpc>
          <a:spcPct val="90000"/>
        </a:lnSpc>
        <a:spcBef>
          <a:spcPts val="335"/>
        </a:spcBef>
        <a:buFontTx/>
        <a:buNone/>
        <a:defRPr sz="1000" kern="1200" baseline="0">
          <a:solidFill>
            <a:schemeClr val="tx1"/>
          </a:solidFill>
          <a:latin typeface="Arial Narrow" panose="020B0604020202020204" pitchFamily="34" charset="0"/>
          <a:ea typeface="+mn-ea"/>
          <a:cs typeface="+mn-cs"/>
        </a:defRPr>
      </a:lvl2pPr>
      <a:lvl3pPr marL="612008" indent="0" algn="l" defTabSz="612008" rtl="0" eaLnBrk="1" latinLnBrk="0" hangingPunct="1">
        <a:lnSpc>
          <a:spcPct val="90000"/>
        </a:lnSpc>
        <a:spcBef>
          <a:spcPts val="335"/>
        </a:spcBef>
        <a:buFontTx/>
        <a:buNone/>
        <a:defRPr sz="1000" kern="1200" baseline="0">
          <a:solidFill>
            <a:schemeClr val="tx1"/>
          </a:solidFill>
          <a:latin typeface="Arial Narrow" panose="020B0604020202020204" pitchFamily="34" charset="0"/>
          <a:ea typeface="+mn-ea"/>
          <a:cs typeface="+mn-cs"/>
        </a:defRPr>
      </a:lvl3pPr>
      <a:lvl4pPr marL="918012" indent="0" algn="l" defTabSz="612008" rtl="0" eaLnBrk="1" latinLnBrk="0" hangingPunct="1">
        <a:lnSpc>
          <a:spcPct val="90000"/>
        </a:lnSpc>
        <a:spcBef>
          <a:spcPts val="335"/>
        </a:spcBef>
        <a:buFontTx/>
        <a:buNone/>
        <a:defRPr sz="1000" kern="1200" baseline="0">
          <a:solidFill>
            <a:schemeClr val="tx1"/>
          </a:solidFill>
          <a:latin typeface="Arial Narrow" panose="020B0604020202020204" pitchFamily="34" charset="0"/>
          <a:ea typeface="+mn-ea"/>
          <a:cs typeface="+mn-cs"/>
        </a:defRPr>
      </a:lvl4pPr>
      <a:lvl5pPr marL="1224016" indent="0" algn="l" defTabSz="612008" rtl="0" eaLnBrk="1" latinLnBrk="0" hangingPunct="1">
        <a:lnSpc>
          <a:spcPct val="90000"/>
        </a:lnSpc>
        <a:spcBef>
          <a:spcPts val="335"/>
        </a:spcBef>
        <a:buFontTx/>
        <a:buNone/>
        <a:defRPr sz="1000" kern="1200" baseline="0">
          <a:solidFill>
            <a:schemeClr val="tx1"/>
          </a:solidFill>
          <a:latin typeface="Arial Narrow" panose="020B0604020202020204" pitchFamily="34" charset="0"/>
          <a:ea typeface="+mn-ea"/>
          <a:cs typeface="+mn-cs"/>
        </a:defRPr>
      </a:lvl5pPr>
      <a:lvl6pPr marL="1683022"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6pPr>
      <a:lvl7pPr marL="1989026"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7pPr>
      <a:lvl8pPr marL="2295030"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8pPr>
      <a:lvl9pPr marL="260103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9pPr>
    </p:bodyStyle>
    <p:otherStyle>
      <a:defPPr>
        <a:defRPr lang="en-US"/>
      </a:defPPr>
      <a:lvl1pPr marL="0" algn="l" defTabSz="612008" rtl="0" eaLnBrk="1" latinLnBrk="0" hangingPunct="1">
        <a:defRPr sz="1205" kern="1200">
          <a:solidFill>
            <a:schemeClr val="tx1"/>
          </a:solidFill>
          <a:latin typeface="+mn-lt"/>
          <a:ea typeface="+mn-ea"/>
          <a:cs typeface="+mn-cs"/>
        </a:defRPr>
      </a:lvl1pPr>
      <a:lvl2pPr marL="306004" algn="l" defTabSz="612008" rtl="0" eaLnBrk="1" latinLnBrk="0" hangingPunct="1">
        <a:defRPr sz="1205" kern="1200">
          <a:solidFill>
            <a:schemeClr val="tx1"/>
          </a:solidFill>
          <a:latin typeface="+mn-lt"/>
          <a:ea typeface="+mn-ea"/>
          <a:cs typeface="+mn-cs"/>
        </a:defRPr>
      </a:lvl2pPr>
      <a:lvl3pPr marL="612008" algn="l" defTabSz="612008" rtl="0" eaLnBrk="1" latinLnBrk="0" hangingPunct="1">
        <a:defRPr sz="1205" kern="1200">
          <a:solidFill>
            <a:schemeClr val="tx1"/>
          </a:solidFill>
          <a:latin typeface="+mn-lt"/>
          <a:ea typeface="+mn-ea"/>
          <a:cs typeface="+mn-cs"/>
        </a:defRPr>
      </a:lvl3pPr>
      <a:lvl4pPr marL="918012" algn="l" defTabSz="612008" rtl="0" eaLnBrk="1" latinLnBrk="0" hangingPunct="1">
        <a:defRPr sz="1205" kern="1200">
          <a:solidFill>
            <a:schemeClr val="tx1"/>
          </a:solidFill>
          <a:latin typeface="+mn-lt"/>
          <a:ea typeface="+mn-ea"/>
          <a:cs typeface="+mn-cs"/>
        </a:defRPr>
      </a:lvl4pPr>
      <a:lvl5pPr marL="1224016" algn="l" defTabSz="612008" rtl="0" eaLnBrk="1" latinLnBrk="0" hangingPunct="1">
        <a:defRPr sz="1205" kern="1200">
          <a:solidFill>
            <a:schemeClr val="tx1"/>
          </a:solidFill>
          <a:latin typeface="+mn-lt"/>
          <a:ea typeface="+mn-ea"/>
          <a:cs typeface="+mn-cs"/>
        </a:defRPr>
      </a:lvl5pPr>
      <a:lvl6pPr marL="1530020" algn="l" defTabSz="612008" rtl="0" eaLnBrk="1" latinLnBrk="0" hangingPunct="1">
        <a:defRPr sz="1205" kern="1200">
          <a:solidFill>
            <a:schemeClr val="tx1"/>
          </a:solidFill>
          <a:latin typeface="+mn-lt"/>
          <a:ea typeface="+mn-ea"/>
          <a:cs typeface="+mn-cs"/>
        </a:defRPr>
      </a:lvl6pPr>
      <a:lvl7pPr marL="1836024" algn="l" defTabSz="612008" rtl="0" eaLnBrk="1" latinLnBrk="0" hangingPunct="1">
        <a:defRPr sz="1205" kern="1200">
          <a:solidFill>
            <a:schemeClr val="tx1"/>
          </a:solidFill>
          <a:latin typeface="+mn-lt"/>
          <a:ea typeface="+mn-ea"/>
          <a:cs typeface="+mn-cs"/>
        </a:defRPr>
      </a:lvl7pPr>
      <a:lvl8pPr marL="2142028" algn="l" defTabSz="612008" rtl="0" eaLnBrk="1" latinLnBrk="0" hangingPunct="1">
        <a:defRPr sz="1205" kern="1200">
          <a:solidFill>
            <a:schemeClr val="tx1"/>
          </a:solidFill>
          <a:latin typeface="+mn-lt"/>
          <a:ea typeface="+mn-ea"/>
          <a:cs typeface="+mn-cs"/>
        </a:defRPr>
      </a:lvl8pPr>
      <a:lvl9pPr marL="2448032" algn="l" defTabSz="612008" rtl="0" eaLnBrk="1" latinLnBrk="0" hangingPunct="1">
        <a:defRPr sz="12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mattia.calzolari@izsler.it" TargetMode="External"/><Relationship Id="rId2" Type="http://schemas.openxmlformats.org/officeDocument/2006/relationships/image" Target="../media/image8.emf"/><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asellaDiTesto 12">
            <a:extLst>
              <a:ext uri="{FF2B5EF4-FFF2-40B4-BE49-F238E27FC236}">
                <a16:creationId xmlns:a16="http://schemas.microsoft.com/office/drawing/2014/main" id="{67451130-390E-D84E-8CDE-29083287F4CC}"/>
              </a:ext>
            </a:extLst>
          </p:cNvPr>
          <p:cNvSpPr txBox="1"/>
          <p:nvPr/>
        </p:nvSpPr>
        <p:spPr>
          <a:xfrm>
            <a:off x="207388" y="2858704"/>
            <a:ext cx="2709066" cy="3434260"/>
          </a:xfrm>
          <a:prstGeom prst="rect">
            <a:avLst/>
          </a:prstGeom>
          <a:noFill/>
        </p:spPr>
        <p:txBody>
          <a:bodyPr wrap="square" lIns="0" tIns="0" rIns="0" bIns="0" rtlCol="0">
            <a:noAutofit/>
          </a:bodyPr>
          <a:lstStyle/>
          <a:p>
            <a:r>
              <a:rPr lang="it-IT" sz="1200" dirty="0">
                <a:solidFill>
                  <a:srgbClr val="FF0000"/>
                </a:solidFill>
                <a:latin typeface="Arial Narrow" panose="020B0604020202020204" pitchFamily="34" charset="0"/>
                <a:cs typeface="Arial Narrow" panose="020B0604020202020204" pitchFamily="34" charset="0"/>
              </a:rPr>
              <a:t>Caratterizzazione impatto	</a:t>
            </a:r>
          </a:p>
          <a:p>
            <a:pPr algn="just"/>
            <a:endParaRPr lang="it-IT" sz="600" dirty="0" smtClean="0">
              <a:latin typeface="Arial Narrow" panose="020B0604020202020204" pitchFamily="34" charset="0"/>
              <a:cs typeface="Arial Narrow" panose="020B0604020202020204" pitchFamily="34" charset="0"/>
            </a:endParaRPr>
          </a:p>
          <a:p>
            <a:pPr algn="just"/>
            <a:endParaRPr lang="it-IT" sz="400" dirty="0" smtClean="0">
              <a:latin typeface="Arial Narrow" panose="020B0604020202020204" pitchFamily="34" charset="0"/>
              <a:cs typeface="Arial Narrow" panose="020B0604020202020204" pitchFamily="34" charset="0"/>
            </a:endParaRPr>
          </a:p>
          <a:p>
            <a:pPr algn="just"/>
            <a:r>
              <a:rPr lang="it-IT" sz="1000" dirty="0" smtClean="0">
                <a:latin typeface="Arial Narrow" panose="020B0604020202020204" pitchFamily="34" charset="0"/>
                <a:cs typeface="Arial Narrow" panose="020B0604020202020204" pitchFamily="34" charset="0"/>
              </a:rPr>
              <a:t>Alcuni </a:t>
            </a:r>
            <a:r>
              <a:rPr lang="it-IT" sz="1000" dirty="0">
                <a:latin typeface="Arial Narrow" panose="020B0604020202020204" pitchFamily="34" charset="0"/>
                <a:cs typeface="Arial Narrow" panose="020B0604020202020204" pitchFamily="34" charset="0"/>
              </a:rPr>
              <a:t>tratti della biologia delle zanzare, animali tipicamente ectotermi, sono influenzat</a:t>
            </a:r>
            <a:r>
              <a:rPr lang="it-IT" sz="1000" dirty="0">
                <a:solidFill>
                  <a:srgbClr val="FF0000"/>
                </a:solidFill>
                <a:latin typeface="Arial Narrow" panose="020B0604020202020204" pitchFamily="34" charset="0"/>
                <a:cs typeface="Arial Narrow" panose="020B0604020202020204" pitchFamily="34" charset="0"/>
              </a:rPr>
              <a:t>i</a:t>
            </a:r>
            <a:r>
              <a:rPr lang="it-IT" sz="1000" dirty="0">
                <a:latin typeface="Arial Narrow" panose="020B0604020202020204" pitchFamily="34" charset="0"/>
                <a:cs typeface="Arial Narrow" panose="020B0604020202020204" pitchFamily="34" charset="0"/>
              </a:rPr>
              <a:t> da fattori climatici come la temperatura. Ne sono esempi la longevità, la durata del ciclo riproduttivo, la durata del ciclo gonotrofico. La loro abbondanza è influenzata però anche da altri fattori ecologici, a loro volta influenzati dalle condizioni climatiche.</a:t>
            </a:r>
          </a:p>
          <a:p>
            <a:pPr algn="just"/>
            <a:endParaRPr lang="it-IT" sz="1000" dirty="0">
              <a:latin typeface="Arial Narrow" panose="020B0604020202020204" pitchFamily="34" charset="0"/>
              <a:cs typeface="Arial Narrow" panose="020B0604020202020204" pitchFamily="34" charset="0"/>
            </a:endParaRPr>
          </a:p>
          <a:p>
            <a:pPr algn="just"/>
            <a:endParaRPr lang="it-IT" sz="1000" dirty="0">
              <a:latin typeface="Arial Narrow" panose="020B0604020202020204" pitchFamily="34" charset="0"/>
              <a:cs typeface="Arial Narrow" panose="020B0604020202020204" pitchFamily="34" charset="0"/>
            </a:endParaRPr>
          </a:p>
          <a:p>
            <a:pPr algn="just"/>
            <a:endParaRPr lang="it-IT" sz="1000" dirty="0">
              <a:latin typeface="Arial Narrow" panose="020B0604020202020204" pitchFamily="34" charset="0"/>
              <a:cs typeface="Arial Narrow" panose="020B0604020202020204" pitchFamily="34" charset="0"/>
            </a:endParaRPr>
          </a:p>
          <a:p>
            <a:pPr algn="just"/>
            <a:endParaRPr lang="it-IT" sz="1000" dirty="0">
              <a:latin typeface="Arial Narrow" panose="020B0604020202020204" pitchFamily="34" charset="0"/>
              <a:cs typeface="Arial Narrow" panose="020B0604020202020204" pitchFamily="34" charset="0"/>
            </a:endParaRPr>
          </a:p>
          <a:p>
            <a:pPr algn="just"/>
            <a:r>
              <a:rPr lang="it-IT" sz="1000" dirty="0">
                <a:latin typeface="Arial Narrow" panose="020B0604020202020204" pitchFamily="34" charset="0"/>
                <a:cs typeface="Arial Narrow" panose="020B0604020202020204" pitchFamily="34" charset="0"/>
              </a:rPr>
              <a:t>L’aumento dell’abbondanza di zanzare ha un impatto negativo per la molestia direttamente provocata da questi insetti. La loro presenza può tradursi in un danno diretto economico per alcuni settori, come il turismo. Inoltre alla presenza di questi insetti è correlato un rischio sanitario legato ai patogeni che possono trasmettere.</a:t>
            </a:r>
          </a:p>
        </p:txBody>
      </p:sp>
      <p:pic>
        <p:nvPicPr>
          <p:cNvPr id="18" name="Immagin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2771615" y="1289285"/>
            <a:ext cx="3589499" cy="2692125"/>
          </a:xfrm>
          <a:prstGeom prst="rect">
            <a:avLst/>
          </a:prstGeom>
        </p:spPr>
      </p:pic>
      <p:pic>
        <p:nvPicPr>
          <p:cNvPr id="16" name="Immagin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4051" y="2829822"/>
            <a:ext cx="967199" cy="288000"/>
          </a:xfrm>
          <a:prstGeom prst="rect">
            <a:avLst/>
          </a:prstGeom>
        </p:spPr>
      </p:pic>
      <p:sp>
        <p:nvSpPr>
          <p:cNvPr id="9" name="Rettangolo 8">
            <a:extLst>
              <a:ext uri="{FF2B5EF4-FFF2-40B4-BE49-F238E27FC236}">
                <a16:creationId xmlns:a16="http://schemas.microsoft.com/office/drawing/2014/main" id="{234B62D4-5EBD-B647-BF49-FC37C11B9D16}"/>
              </a:ext>
            </a:extLst>
          </p:cNvPr>
          <p:cNvSpPr/>
          <p:nvPr/>
        </p:nvSpPr>
        <p:spPr>
          <a:xfrm>
            <a:off x="0" y="0"/>
            <a:ext cx="6119813" cy="576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 name="CasellaDiTesto 1">
            <a:extLst>
              <a:ext uri="{FF2B5EF4-FFF2-40B4-BE49-F238E27FC236}">
                <a16:creationId xmlns:a16="http://schemas.microsoft.com/office/drawing/2014/main" id="{CCDEA1EC-7606-C74E-9A6F-1779858F7A96}"/>
              </a:ext>
            </a:extLst>
          </p:cNvPr>
          <p:cNvSpPr txBox="1"/>
          <p:nvPr/>
        </p:nvSpPr>
        <p:spPr>
          <a:xfrm>
            <a:off x="207388" y="0"/>
            <a:ext cx="5912423" cy="576000"/>
          </a:xfrm>
          <a:prstGeom prst="rect">
            <a:avLst/>
          </a:prstGeom>
          <a:noFill/>
        </p:spPr>
        <p:txBody>
          <a:bodyPr wrap="square" lIns="0" tIns="0" rIns="0" bIns="0" rtlCol="0" anchor="ctr" anchorCtr="0">
            <a:noAutofit/>
          </a:bodyPr>
          <a:lstStyle/>
          <a:p>
            <a:r>
              <a:rPr lang="it-IT" sz="900" i="1" dirty="0">
                <a:solidFill>
                  <a:schemeClr val="bg1"/>
                </a:solidFill>
                <a:latin typeface="Arial Narrow" panose="020B0604020202020204" pitchFamily="34" charset="0"/>
                <a:cs typeface="Arial Narrow" panose="020B0604020202020204" pitchFamily="34" charset="0"/>
              </a:rPr>
              <a:t>Potenziale impatto</a:t>
            </a:r>
          </a:p>
          <a:p>
            <a:r>
              <a:rPr lang="it-IT" sz="1400" b="1" cap="all" dirty="0" smtClean="0">
                <a:solidFill>
                  <a:schemeClr val="bg1"/>
                </a:solidFill>
                <a:latin typeface="Arial Narrow" panose="020B0604020202020204" pitchFamily="34" charset="0"/>
                <a:cs typeface="Arial Narrow" panose="020B0604020202020204" pitchFamily="34" charset="0"/>
              </a:rPr>
              <a:t>VARIAZIONE DELLA </a:t>
            </a:r>
            <a:r>
              <a:rPr lang="it-IT" sz="1400" b="1" cap="all" dirty="0" err="1" smtClean="0">
                <a:solidFill>
                  <a:schemeClr val="bg1"/>
                </a:solidFill>
                <a:latin typeface="Arial Narrow" panose="020B0604020202020204" pitchFamily="34" charset="0"/>
                <a:cs typeface="Arial Narrow" panose="020B0604020202020204" pitchFamily="34" charset="0"/>
              </a:rPr>
              <a:t>DENSITà</a:t>
            </a:r>
            <a:r>
              <a:rPr lang="it-IT" sz="1400" b="1" cap="all" dirty="0" smtClean="0">
                <a:solidFill>
                  <a:schemeClr val="bg1"/>
                </a:solidFill>
                <a:latin typeface="Arial Narrow" panose="020B0604020202020204" pitchFamily="34" charset="0"/>
                <a:cs typeface="Arial Narrow" panose="020B0604020202020204" pitchFamily="34" charset="0"/>
              </a:rPr>
              <a:t> </a:t>
            </a:r>
            <a:r>
              <a:rPr lang="it-IT" sz="1400" b="1" cap="all" dirty="0" err="1" smtClean="0">
                <a:solidFill>
                  <a:schemeClr val="bg1"/>
                </a:solidFill>
                <a:latin typeface="Arial Narrow" panose="020B0604020202020204" pitchFamily="34" charset="0"/>
                <a:cs typeface="Arial Narrow" panose="020B0604020202020204" pitchFamily="34" charset="0"/>
              </a:rPr>
              <a:t>DI</a:t>
            </a:r>
            <a:r>
              <a:rPr lang="it-IT" sz="1400" b="1" cap="all" dirty="0" smtClean="0">
                <a:solidFill>
                  <a:schemeClr val="bg1"/>
                </a:solidFill>
                <a:latin typeface="Arial Narrow" panose="020B0604020202020204" pitchFamily="34" charset="0"/>
                <a:cs typeface="Arial Narrow" panose="020B0604020202020204" pitchFamily="34" charset="0"/>
              </a:rPr>
              <a:t> ZANZARE </a:t>
            </a:r>
            <a:r>
              <a:rPr lang="it-IT" sz="1400" b="1" cap="all" dirty="0" err="1" smtClean="0">
                <a:solidFill>
                  <a:schemeClr val="bg1"/>
                </a:solidFill>
                <a:latin typeface="Arial Narrow" panose="020B0604020202020204" pitchFamily="34" charset="0"/>
                <a:cs typeface="Arial Narrow" panose="020B0604020202020204" pitchFamily="34" charset="0"/>
              </a:rPr>
              <a:t>DI</a:t>
            </a:r>
            <a:r>
              <a:rPr lang="it-IT" sz="1400" b="1" cap="all" dirty="0" smtClean="0">
                <a:solidFill>
                  <a:schemeClr val="bg1"/>
                </a:solidFill>
                <a:latin typeface="Arial Narrow" panose="020B0604020202020204" pitchFamily="34" charset="0"/>
                <a:cs typeface="Arial Narrow" panose="020B0604020202020204" pitchFamily="34" charset="0"/>
              </a:rPr>
              <a:t> INTERESSE SANITARIO </a:t>
            </a:r>
          </a:p>
          <a:p>
            <a:r>
              <a:rPr lang="it-IT" sz="1400" b="1" cap="all" dirty="0" smtClean="0">
                <a:solidFill>
                  <a:schemeClr val="bg1"/>
                </a:solidFill>
                <a:latin typeface="Arial Narrow" panose="020B0604020202020204" pitchFamily="34" charset="0"/>
                <a:cs typeface="Arial Narrow" panose="020B0604020202020204" pitchFamily="34" charset="0"/>
              </a:rPr>
              <a:t>(</a:t>
            </a:r>
            <a:r>
              <a:rPr lang="it-IT" sz="1400" b="1" i="1" cap="all" dirty="0" err="1" smtClean="0">
                <a:solidFill>
                  <a:schemeClr val="bg1"/>
                </a:solidFill>
                <a:latin typeface="Arial Narrow" panose="020B0604020202020204" pitchFamily="34" charset="0"/>
                <a:cs typeface="Arial Narrow" panose="020B0604020202020204" pitchFamily="34" charset="0"/>
              </a:rPr>
              <a:t>Culex</a:t>
            </a:r>
            <a:r>
              <a:rPr lang="it-IT" sz="1400" b="1" i="1" cap="all" dirty="0" smtClean="0">
                <a:solidFill>
                  <a:schemeClr val="bg1"/>
                </a:solidFill>
                <a:latin typeface="Arial Narrow" panose="020B0604020202020204" pitchFamily="34" charset="0"/>
                <a:cs typeface="Arial Narrow" panose="020B0604020202020204" pitchFamily="34" charset="0"/>
              </a:rPr>
              <a:t> </a:t>
            </a:r>
            <a:r>
              <a:rPr lang="it-IT" sz="1400" b="1" i="1" cap="all" dirty="0" err="1" smtClean="0">
                <a:solidFill>
                  <a:schemeClr val="bg1"/>
                </a:solidFill>
                <a:latin typeface="Arial Narrow" panose="020B0604020202020204" pitchFamily="34" charset="0"/>
                <a:cs typeface="Arial Narrow" panose="020B0604020202020204" pitchFamily="34" charset="0"/>
              </a:rPr>
              <a:t>pipiens</a:t>
            </a:r>
            <a:r>
              <a:rPr lang="it-IT" sz="1400" b="1" cap="all" dirty="0" smtClean="0">
                <a:solidFill>
                  <a:schemeClr val="bg1"/>
                </a:solidFill>
                <a:latin typeface="Arial Narrow" panose="020B0604020202020204" pitchFamily="34" charset="0"/>
                <a:cs typeface="Arial Narrow" panose="020B0604020202020204" pitchFamily="34" charset="0"/>
              </a:rPr>
              <a:t>)</a:t>
            </a:r>
            <a:endParaRPr lang="it-IT" sz="1400" b="1" cap="all" dirty="0">
              <a:solidFill>
                <a:schemeClr val="bg1"/>
              </a:solidFill>
              <a:latin typeface="Arial Narrow" panose="020B0604020202020204" pitchFamily="34" charset="0"/>
              <a:cs typeface="Arial Narrow" panose="020B0604020202020204" pitchFamily="34" charset="0"/>
            </a:endParaRPr>
          </a:p>
        </p:txBody>
      </p:sp>
      <p:sp>
        <p:nvSpPr>
          <p:cNvPr id="4" name="CasellaDiTesto 3">
            <a:extLst>
              <a:ext uri="{FF2B5EF4-FFF2-40B4-BE49-F238E27FC236}">
                <a16:creationId xmlns:a16="http://schemas.microsoft.com/office/drawing/2014/main" id="{88CFE185-68B1-AF43-97B8-A61E09FEFF79}"/>
              </a:ext>
            </a:extLst>
          </p:cNvPr>
          <p:cNvSpPr txBox="1"/>
          <p:nvPr/>
        </p:nvSpPr>
        <p:spPr>
          <a:xfrm>
            <a:off x="207390" y="886120"/>
            <a:ext cx="2709066" cy="875304"/>
          </a:xfrm>
          <a:prstGeom prst="rect">
            <a:avLst/>
          </a:prstGeom>
          <a:noFill/>
        </p:spPr>
        <p:txBody>
          <a:bodyPr wrap="square" lIns="0" tIns="0" rIns="0" bIns="0" rtlCol="0">
            <a:noAutofit/>
          </a:bodyPr>
          <a:lstStyle/>
          <a:p>
            <a:r>
              <a:rPr lang="it-IT" sz="1200" dirty="0">
                <a:solidFill>
                  <a:srgbClr val="FF0000"/>
                </a:solidFill>
                <a:latin typeface="Arial Narrow" panose="020B0604020202020204" pitchFamily="34" charset="0"/>
                <a:cs typeface="Arial Narrow" panose="020B0604020202020204" pitchFamily="34" charset="0"/>
              </a:rPr>
              <a:t>Fattori climatici</a:t>
            </a:r>
          </a:p>
          <a:p>
            <a:pPr algn="just"/>
            <a:r>
              <a:rPr lang="it-IT" sz="1000" dirty="0">
                <a:latin typeface="Arial Narrow" panose="020B0604020202020204" pitchFamily="34" charset="0"/>
                <a:cs typeface="Arial Narrow" panose="020B0604020202020204" pitchFamily="34" charset="0"/>
              </a:rPr>
              <a:t>Temperatura, </a:t>
            </a:r>
            <a:r>
              <a:rPr lang="it-IT" sz="1000" dirty="0" smtClean="0">
                <a:latin typeface="Arial Narrow" panose="020B0604020202020204" pitchFamily="34" charset="0"/>
                <a:cs typeface="Arial Narrow" panose="020B0604020202020204" pitchFamily="34" charset="0"/>
              </a:rPr>
              <a:t>Piovosità.</a:t>
            </a:r>
            <a:endParaRPr lang="it-IT" sz="1000" dirty="0">
              <a:latin typeface="Arial Narrow" panose="020B0604020202020204" pitchFamily="34" charset="0"/>
              <a:cs typeface="Arial Narrow" panose="020B0604020202020204" pitchFamily="34" charset="0"/>
            </a:endParaRPr>
          </a:p>
        </p:txBody>
      </p:sp>
      <p:sp>
        <p:nvSpPr>
          <p:cNvPr id="5" name="Rettangolo 4">
            <a:extLst>
              <a:ext uri="{FF2B5EF4-FFF2-40B4-BE49-F238E27FC236}">
                <a16:creationId xmlns:a16="http://schemas.microsoft.com/office/drawing/2014/main" id="{D1DAB08B-E729-8C4C-8CB9-87623485BDE7}"/>
              </a:ext>
            </a:extLst>
          </p:cNvPr>
          <p:cNvSpPr/>
          <p:nvPr/>
        </p:nvSpPr>
        <p:spPr>
          <a:xfrm>
            <a:off x="0" y="8064763"/>
            <a:ext cx="6119813" cy="576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D907675D-5F42-FD4F-A89E-61FF00474329}"/>
              </a:ext>
            </a:extLst>
          </p:cNvPr>
          <p:cNvSpPr txBox="1"/>
          <p:nvPr/>
        </p:nvSpPr>
        <p:spPr>
          <a:xfrm>
            <a:off x="207389" y="8084014"/>
            <a:ext cx="2851723" cy="576000"/>
          </a:xfrm>
          <a:prstGeom prst="rect">
            <a:avLst/>
          </a:prstGeom>
          <a:noFill/>
        </p:spPr>
        <p:txBody>
          <a:bodyPr wrap="square" lIns="0" tIns="0" rIns="0" rtlCol="0" anchor="ctr" anchorCtr="0">
            <a:noAutofit/>
          </a:bodyPr>
          <a:lstStyle/>
          <a:p>
            <a:r>
              <a:rPr lang="it-IT" sz="1200" b="1" cap="all" dirty="0">
                <a:solidFill>
                  <a:schemeClr val="bg1"/>
                </a:solidFill>
                <a:latin typeface="Arial Narrow" panose="020B0604020202020204" pitchFamily="34" charset="0"/>
                <a:cs typeface="Arial Narrow" panose="020B0604020202020204" pitchFamily="34" charset="0"/>
              </a:rPr>
              <a:t>salute</a:t>
            </a:r>
          </a:p>
        </p:txBody>
      </p:sp>
      <p:sp>
        <p:nvSpPr>
          <p:cNvPr id="7" name="CasellaDiTesto 6">
            <a:extLst>
              <a:ext uri="{FF2B5EF4-FFF2-40B4-BE49-F238E27FC236}">
                <a16:creationId xmlns:a16="http://schemas.microsoft.com/office/drawing/2014/main" id="{134E418B-A54B-1D46-BC5B-D9610F98D930}"/>
              </a:ext>
            </a:extLst>
          </p:cNvPr>
          <p:cNvSpPr txBox="1"/>
          <p:nvPr/>
        </p:nvSpPr>
        <p:spPr>
          <a:xfrm>
            <a:off x="3203360" y="8074387"/>
            <a:ext cx="977009" cy="576000"/>
          </a:xfrm>
          <a:prstGeom prst="rect">
            <a:avLst/>
          </a:prstGeom>
          <a:noFill/>
        </p:spPr>
        <p:txBody>
          <a:bodyPr wrap="square" lIns="0" tIns="0" rIns="0" rtlCol="0" anchor="ctr" anchorCtr="0">
            <a:noAutofit/>
          </a:bodyPr>
          <a:lstStyle/>
          <a:p>
            <a:r>
              <a:rPr lang="it-IT" sz="900" dirty="0">
                <a:solidFill>
                  <a:schemeClr val="bg1"/>
                </a:solidFill>
                <a:latin typeface="Arial Narrow" panose="020B0604020202020204" pitchFamily="34" charset="0"/>
                <a:cs typeface="Arial Narrow" panose="020B0604020202020204" pitchFamily="34" charset="0"/>
              </a:rPr>
              <a:t>Altri settori interessati: </a:t>
            </a:r>
          </a:p>
        </p:txBody>
      </p:sp>
      <p:sp>
        <p:nvSpPr>
          <p:cNvPr id="12" name="CasellaDiTesto 11">
            <a:extLst>
              <a:ext uri="{FF2B5EF4-FFF2-40B4-BE49-F238E27FC236}">
                <a16:creationId xmlns:a16="http://schemas.microsoft.com/office/drawing/2014/main" id="{E0FCCC28-229D-D04B-AE5E-AA8943F6D24A}"/>
              </a:ext>
            </a:extLst>
          </p:cNvPr>
          <p:cNvSpPr txBox="1"/>
          <p:nvPr/>
        </p:nvSpPr>
        <p:spPr>
          <a:xfrm>
            <a:off x="207388" y="1605483"/>
            <a:ext cx="2709066" cy="875304"/>
          </a:xfrm>
          <a:prstGeom prst="rect">
            <a:avLst/>
          </a:prstGeom>
          <a:noFill/>
        </p:spPr>
        <p:txBody>
          <a:bodyPr wrap="square" lIns="0" tIns="0" rIns="0" bIns="0" rtlCol="0">
            <a:noAutofit/>
          </a:bodyPr>
          <a:lstStyle/>
          <a:p>
            <a:r>
              <a:rPr lang="it-IT" sz="1200" dirty="0">
                <a:solidFill>
                  <a:srgbClr val="FF0000"/>
                </a:solidFill>
                <a:latin typeface="Arial Narrow" panose="020B0604020202020204" pitchFamily="34" charset="0"/>
                <a:cs typeface="Arial Narrow" panose="020B0604020202020204" pitchFamily="34" charset="0"/>
              </a:rPr>
              <a:t>Altri fattori</a:t>
            </a:r>
          </a:p>
          <a:p>
            <a:pPr algn="just"/>
            <a:r>
              <a:rPr lang="it-IT" sz="1000" dirty="0">
                <a:latin typeface="Arial Narrow" panose="020B0604020202020204" pitchFamily="34" charset="0"/>
                <a:cs typeface="Arial Narrow" panose="020B0604020202020204" pitchFamily="34" charset="0"/>
              </a:rPr>
              <a:t>Fattori ecologici (non sempre facilmente individuabili) influenzano la abbondanza delle zanzare. Ne sono un esempio le caratteristiche ambientali, come disponibilità di focolai larvali ed uso del suolo.</a:t>
            </a:r>
          </a:p>
        </p:txBody>
      </p:sp>
      <p:sp>
        <p:nvSpPr>
          <p:cNvPr id="14" name="CasellaDiTesto 13">
            <a:extLst>
              <a:ext uri="{FF2B5EF4-FFF2-40B4-BE49-F238E27FC236}">
                <a16:creationId xmlns:a16="http://schemas.microsoft.com/office/drawing/2014/main" id="{C5E505EE-C31A-FC44-A512-E9CA1181D476}"/>
              </a:ext>
            </a:extLst>
          </p:cNvPr>
          <p:cNvSpPr txBox="1"/>
          <p:nvPr/>
        </p:nvSpPr>
        <p:spPr>
          <a:xfrm>
            <a:off x="207388" y="6458552"/>
            <a:ext cx="2709066" cy="1443789"/>
          </a:xfrm>
          <a:prstGeom prst="rect">
            <a:avLst/>
          </a:prstGeom>
          <a:noFill/>
        </p:spPr>
        <p:txBody>
          <a:bodyPr wrap="square" lIns="0" tIns="0" rIns="0" bIns="0" rtlCol="0">
            <a:noAutofit/>
          </a:bodyPr>
          <a:lstStyle/>
          <a:p>
            <a:r>
              <a:rPr lang="it-IT" sz="1200" dirty="0">
                <a:solidFill>
                  <a:srgbClr val="FF0000"/>
                </a:solidFill>
                <a:latin typeface="Arial Narrow" panose="020B0604020202020204" pitchFamily="34" charset="0"/>
                <a:cs typeface="Arial Narrow" panose="020B0604020202020204" pitchFamily="34" charset="0"/>
              </a:rPr>
              <a:t>Relazione causa-effetto</a:t>
            </a:r>
          </a:p>
          <a:p>
            <a:pPr algn="just"/>
            <a:endParaRPr lang="it-IT" sz="600" dirty="0" smtClean="0">
              <a:latin typeface="Arial Narrow" panose="020B0604020202020204" pitchFamily="34" charset="0"/>
              <a:cs typeface="Arial Narrow" panose="020B0604020202020204" pitchFamily="34" charset="0"/>
            </a:endParaRPr>
          </a:p>
          <a:p>
            <a:pPr algn="just"/>
            <a:r>
              <a:rPr lang="it-IT" sz="1000" dirty="0" smtClean="0">
                <a:latin typeface="Arial Narrow" panose="020B0604020202020204" pitchFamily="34" charset="0"/>
                <a:cs typeface="Arial Narrow" panose="020B0604020202020204" pitchFamily="34" charset="0"/>
              </a:rPr>
              <a:t>I </a:t>
            </a:r>
            <a:r>
              <a:rPr lang="it-IT" sz="1000" dirty="0">
                <a:latin typeface="Arial Narrow" panose="020B0604020202020204" pitchFamily="34" charset="0"/>
                <a:cs typeface="Arial Narrow" panose="020B0604020202020204" pitchFamily="34" charset="0"/>
              </a:rPr>
              <a:t>fattori climatici hanno una forte influenza sul numero di zanzare, animali tipicamente ectotermi, ma ci sono altri fattori ecologici (non sempre facilmente individuabili) che ne determinano l’abbondanza. Per esempio la disponibilità di focolai larvali e di ospiti sui quali effettuare il pasto di sangue. </a:t>
            </a:r>
          </a:p>
        </p:txBody>
      </p:sp>
      <p:sp>
        <p:nvSpPr>
          <p:cNvPr id="15" name="CasellaDiTesto 14">
            <a:extLst>
              <a:ext uri="{FF2B5EF4-FFF2-40B4-BE49-F238E27FC236}">
                <a16:creationId xmlns:a16="http://schemas.microsoft.com/office/drawing/2014/main" id="{13C1FE5B-64C6-2A48-B704-DA014A35E4EC}"/>
              </a:ext>
            </a:extLst>
          </p:cNvPr>
          <p:cNvSpPr txBox="1"/>
          <p:nvPr/>
        </p:nvSpPr>
        <p:spPr>
          <a:xfrm>
            <a:off x="3203360" y="4731001"/>
            <a:ext cx="2709066" cy="2911750"/>
          </a:xfrm>
          <a:prstGeom prst="rect">
            <a:avLst/>
          </a:prstGeom>
          <a:solidFill>
            <a:srgbClr val="FF0000">
              <a:alpha val="25000"/>
            </a:srgbClr>
          </a:solidFill>
          <a:ln>
            <a:solidFill>
              <a:srgbClr val="FF0000"/>
            </a:solidFill>
          </a:ln>
        </p:spPr>
        <p:txBody>
          <a:bodyPr wrap="square" lIns="72000" tIns="36000" rIns="36000" bIns="36000" rtlCol="0">
            <a:noAutofit/>
          </a:bodyPr>
          <a:lstStyle/>
          <a:p>
            <a:r>
              <a:rPr lang="it-IT" sz="1200" dirty="0">
                <a:solidFill>
                  <a:srgbClr val="FF0000"/>
                </a:solidFill>
                <a:latin typeface="Arial Narrow" panose="020B0604020202020204" pitchFamily="34" charset="0"/>
                <a:cs typeface="Arial Narrow" panose="020B0604020202020204" pitchFamily="34" charset="0"/>
              </a:rPr>
              <a:t>Scenario futuro</a:t>
            </a:r>
          </a:p>
          <a:p>
            <a:endParaRPr lang="it-IT" sz="1200" dirty="0">
              <a:solidFill>
                <a:schemeClr val="accent1"/>
              </a:solidFill>
              <a:latin typeface="Arial Narrow" panose="020B0604020202020204" pitchFamily="34" charset="0"/>
              <a:cs typeface="Arial Narrow" panose="020B0604020202020204" pitchFamily="34" charset="0"/>
            </a:endParaRPr>
          </a:p>
          <a:p>
            <a:endParaRPr lang="it-IT" sz="600" dirty="0">
              <a:solidFill>
                <a:schemeClr val="accent1"/>
              </a:solidFill>
              <a:latin typeface="Arial Narrow" panose="020B0604020202020204" pitchFamily="34" charset="0"/>
              <a:cs typeface="Arial Narrow" panose="020B0604020202020204" pitchFamily="34" charset="0"/>
            </a:endParaRPr>
          </a:p>
          <a:p>
            <a:pPr algn="just"/>
            <a:r>
              <a:rPr lang="it-IT" sz="1000" dirty="0">
                <a:latin typeface="Arial Narrow" panose="020B0604020202020204" pitchFamily="34" charset="0"/>
                <a:cs typeface="Arial Narrow" panose="020B0604020202020204" pitchFamily="34" charset="0"/>
              </a:rPr>
              <a:t>L’aumento delle temperature potrà provocare un aumento delle densità di zanzare ed un allungamento del loro periodo di presenza attiva sul territorio. </a:t>
            </a:r>
          </a:p>
          <a:p>
            <a:pPr algn="just"/>
            <a:r>
              <a:rPr lang="it-IT" sz="1000" dirty="0">
                <a:latin typeface="Arial Narrow" panose="020B0604020202020204" pitchFamily="34" charset="0"/>
                <a:cs typeface="Arial Narrow" panose="020B0604020202020204" pitchFamily="34" charset="0"/>
              </a:rPr>
              <a:t>Anche se non sempre è possibile stabilire un rapporto diretto fra l’abbondanza di questi insetti e la circolazione delle malattie che trasmettono, il loro aumento avrebbe conseguenze epidemiologiche molto rilevanti nella circolazione di questi patogeni. </a:t>
            </a:r>
          </a:p>
          <a:p>
            <a:pPr algn="just"/>
            <a:r>
              <a:rPr lang="it-IT" sz="1000" dirty="0">
                <a:latin typeface="Arial Narrow" panose="020B0604020202020204" pitchFamily="34" charset="0"/>
                <a:cs typeface="Arial Narrow" panose="020B0604020202020204" pitchFamily="34" charset="0"/>
              </a:rPr>
              <a:t>Inoltre l’aumento delle temperature agisce direttamente sulla circolazione dei patogeni trasmessi da artropodi, aumentandone ulteriormente l’incidenza, per esempio accorciando i tempi in cui si infettano i vettori.</a:t>
            </a:r>
          </a:p>
          <a:p>
            <a:pPr algn="just"/>
            <a:r>
              <a:rPr lang="it-IT" sz="1000" dirty="0">
                <a:latin typeface="Arial Narrow" panose="020B0604020202020204" pitchFamily="34" charset="0"/>
                <a:cs typeface="Arial Narrow" panose="020B0604020202020204" pitchFamily="34" charset="0"/>
              </a:rPr>
              <a:t>Temperature molto al di sopra della </a:t>
            </a:r>
            <a:r>
              <a:rPr lang="it-IT" sz="1000" dirty="0" smtClean="0">
                <a:latin typeface="Arial Narrow" panose="020B0604020202020204" pitchFamily="34" charset="0"/>
                <a:cs typeface="Arial Narrow" panose="020B0604020202020204" pitchFamily="34" charset="0"/>
              </a:rPr>
              <a:t>media, in </a:t>
            </a:r>
            <a:r>
              <a:rPr lang="it-IT" sz="1000" dirty="0">
                <a:latin typeface="Arial Narrow" panose="020B0604020202020204" pitchFamily="34" charset="0"/>
                <a:cs typeface="Arial Narrow" panose="020B0604020202020204" pitchFamily="34" charset="0"/>
              </a:rPr>
              <a:t>concomitanza con </a:t>
            </a:r>
            <a:r>
              <a:rPr lang="it-IT" sz="1000" dirty="0" smtClean="0">
                <a:latin typeface="Arial Narrow" panose="020B0604020202020204" pitchFamily="34" charset="0"/>
                <a:cs typeface="Arial Narrow" panose="020B0604020202020204" pitchFamily="34" charset="0"/>
              </a:rPr>
              <a:t>siccità, </a:t>
            </a:r>
            <a:r>
              <a:rPr lang="it-IT" sz="1000" dirty="0">
                <a:latin typeface="Arial Narrow" panose="020B0604020202020204" pitchFamily="34" charset="0"/>
                <a:cs typeface="Arial Narrow" panose="020B0604020202020204" pitchFamily="34" charset="0"/>
              </a:rPr>
              <a:t>potrebbero però avere effetti deprimenti sull’abbondanza delle zanzare.</a:t>
            </a:r>
          </a:p>
        </p:txBody>
      </p:sp>
      <p:sp>
        <p:nvSpPr>
          <p:cNvPr id="3" name="Rettangolo 2">
            <a:extLst>
              <a:ext uri="{FF2B5EF4-FFF2-40B4-BE49-F238E27FC236}">
                <a16:creationId xmlns:a16="http://schemas.microsoft.com/office/drawing/2014/main" id="{1BBB6FD1-ABFA-CD4F-8D99-FF0879CA5B50}"/>
              </a:ext>
            </a:extLst>
          </p:cNvPr>
          <p:cNvSpPr/>
          <p:nvPr/>
        </p:nvSpPr>
        <p:spPr>
          <a:xfrm>
            <a:off x="3203358" y="833958"/>
            <a:ext cx="2709068" cy="35961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22" name="Immagine 21">
            <a:extLst>
              <a:ext uri="{FF2B5EF4-FFF2-40B4-BE49-F238E27FC236}">
                <a16:creationId xmlns:a16="http://schemas.microsoft.com/office/drawing/2014/main" id="{56E8FAA4-A477-C541-A573-D721C9D00D56}"/>
              </a:ext>
            </a:extLst>
          </p:cNvPr>
          <p:cNvPicPr>
            <a:picLocks noChangeAspect="1"/>
          </p:cNvPicPr>
          <p:nvPr/>
        </p:nvPicPr>
        <p:blipFill>
          <a:blip r:embed="rId5"/>
          <a:stretch>
            <a:fillRect/>
          </a:stretch>
        </p:blipFill>
        <p:spPr>
          <a:xfrm>
            <a:off x="2555898" y="4430098"/>
            <a:ext cx="377500" cy="360000"/>
          </a:xfrm>
          <a:prstGeom prst="rect">
            <a:avLst/>
          </a:prstGeom>
        </p:spPr>
      </p:pic>
      <p:pic>
        <p:nvPicPr>
          <p:cNvPr id="23" name="Immagine 22">
            <a:extLst>
              <a:ext uri="{FF2B5EF4-FFF2-40B4-BE49-F238E27FC236}">
                <a16:creationId xmlns:a16="http://schemas.microsoft.com/office/drawing/2014/main" id="{E5F90109-9C63-4244-AB3B-D992918AC747}"/>
              </a:ext>
            </a:extLst>
          </p:cNvPr>
          <p:cNvPicPr>
            <a:picLocks noChangeAspect="1"/>
          </p:cNvPicPr>
          <p:nvPr/>
        </p:nvPicPr>
        <p:blipFill>
          <a:blip r:embed="rId6"/>
          <a:stretch>
            <a:fillRect/>
          </a:stretch>
        </p:blipFill>
        <p:spPr>
          <a:xfrm>
            <a:off x="2478026" y="6402429"/>
            <a:ext cx="460000" cy="288000"/>
          </a:xfrm>
          <a:prstGeom prst="rect">
            <a:avLst/>
          </a:prstGeom>
        </p:spPr>
      </p:pic>
      <p:pic>
        <p:nvPicPr>
          <p:cNvPr id="11" name="Immagine 10">
            <a:extLst>
              <a:ext uri="{FF2B5EF4-FFF2-40B4-BE49-F238E27FC236}">
                <a16:creationId xmlns:a16="http://schemas.microsoft.com/office/drawing/2014/main" id="{466FE257-BE24-48F4-A564-3CEBC021AC9C}"/>
              </a:ext>
            </a:extLst>
          </p:cNvPr>
          <p:cNvPicPr>
            <a:picLocks noChangeAspect="1"/>
          </p:cNvPicPr>
          <p:nvPr/>
        </p:nvPicPr>
        <p:blipFill>
          <a:blip r:embed="rId7"/>
          <a:stretch>
            <a:fillRect/>
          </a:stretch>
        </p:blipFill>
        <p:spPr>
          <a:xfrm>
            <a:off x="5507770" y="4767050"/>
            <a:ext cx="372195" cy="360000"/>
          </a:xfrm>
          <a:prstGeom prst="rect">
            <a:avLst/>
          </a:prstGeom>
        </p:spPr>
      </p:pic>
      <p:sp>
        <p:nvSpPr>
          <p:cNvPr id="10" name="CasellaDiTesto 9">
            <a:extLst>
              <a:ext uri="{FF2B5EF4-FFF2-40B4-BE49-F238E27FC236}">
                <a16:creationId xmlns:a16="http://schemas.microsoft.com/office/drawing/2014/main" id="{B181260A-BDE2-422D-A157-26297D0563F4}"/>
              </a:ext>
            </a:extLst>
          </p:cNvPr>
          <p:cNvSpPr txBox="1"/>
          <p:nvPr/>
        </p:nvSpPr>
        <p:spPr>
          <a:xfrm>
            <a:off x="3220302" y="4200963"/>
            <a:ext cx="2680135" cy="215444"/>
          </a:xfrm>
          <a:prstGeom prst="rect">
            <a:avLst/>
          </a:prstGeom>
          <a:noFill/>
        </p:spPr>
        <p:txBody>
          <a:bodyPr wrap="square" rtlCol="0">
            <a:spAutoFit/>
          </a:bodyPr>
          <a:lstStyle/>
          <a:p>
            <a:pPr algn="r"/>
            <a:r>
              <a:rPr lang="it-IT" sz="800" dirty="0">
                <a:latin typeface="Arial Narrow" pitchFamily="34" charset="0"/>
              </a:rPr>
              <a:t>Foto</a:t>
            </a:r>
            <a:r>
              <a:rPr lang="it-IT" sz="800" dirty="0" smtClean="0">
                <a:latin typeface="Arial Narrow" pitchFamily="34" charset="0"/>
              </a:rPr>
              <a:t>: Mattia Calzolari (IZS Lombardia e Emilia-Romagna)</a:t>
            </a:r>
            <a:endParaRPr lang="it-IT" sz="800" dirty="0">
              <a:latin typeface="Arial Narrow" pitchFamily="34" charset="0"/>
            </a:endParaRPr>
          </a:p>
        </p:txBody>
      </p:sp>
      <p:sp>
        <p:nvSpPr>
          <p:cNvPr id="21" name="Ovale 26">
            <a:extLst>
              <a:ext uri="{FF2B5EF4-FFF2-40B4-BE49-F238E27FC236}">
                <a16:creationId xmlns:a16="http://schemas.microsoft.com/office/drawing/2014/main" id="{4652655B-F9EB-4F7E-9AAD-F779C505591C}"/>
              </a:ext>
            </a:extLst>
          </p:cNvPr>
          <p:cNvSpPr>
            <a:spLocks noChangeArrowheads="1"/>
          </p:cNvSpPr>
          <p:nvPr/>
        </p:nvSpPr>
        <p:spPr bwMode="auto">
          <a:xfrm>
            <a:off x="4166019" y="8236081"/>
            <a:ext cx="234951" cy="233363"/>
          </a:xfrm>
          <a:prstGeom prst="ellipse">
            <a:avLst/>
          </a:prstGeom>
          <a:solidFill>
            <a:srgbClr val="808080"/>
          </a:solidFill>
          <a:ln w="12700">
            <a:solidFill>
              <a:srgbClr val="FFFFFF"/>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it-IT" altLang="it-IT" sz="700" b="0" i="0" u="none" strike="noStrike" cap="none" normalizeH="0" baseline="0" dirty="0" err="1">
                <a:ln>
                  <a:noFill/>
                </a:ln>
                <a:solidFill>
                  <a:srgbClr val="FFFFFF"/>
                </a:solidFill>
                <a:effectLst/>
                <a:latin typeface="Arial Narrow" panose="020B0606020202030204" pitchFamily="34" charset="0"/>
              </a:rPr>
              <a:t>Iu</a:t>
            </a:r>
            <a:endParaRPr kumimoji="0" lang="it-IT" altLang="it-IT" sz="7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96349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Immagine 32"/>
          <p:cNvPicPr>
            <a:picLocks noChangeAspect="1"/>
          </p:cNvPicPr>
          <p:nvPr/>
        </p:nvPicPr>
        <p:blipFill rotWithShape="1">
          <a:blip r:embed="rId2">
            <a:duotone>
              <a:prstClr val="black"/>
              <a:schemeClr val="accent3">
                <a:tint val="45000"/>
                <a:satMod val="400000"/>
              </a:schemeClr>
            </a:duotone>
            <a:alphaModFix/>
          </a:blip>
          <a:srcRect t="-3029"/>
          <a:stretch/>
        </p:blipFill>
        <p:spPr>
          <a:xfrm>
            <a:off x="3292515" y="2151973"/>
            <a:ext cx="2618728" cy="5858076"/>
          </a:xfrm>
          <a:prstGeom prst="rect">
            <a:avLst/>
          </a:prstGeom>
          <a:noFill/>
          <a:ln>
            <a:solidFill>
              <a:srgbClr val="FF0000"/>
            </a:solidFill>
          </a:ln>
        </p:spPr>
      </p:pic>
      <p:sp>
        <p:nvSpPr>
          <p:cNvPr id="9" name="Rettangolo 8">
            <a:extLst>
              <a:ext uri="{FF2B5EF4-FFF2-40B4-BE49-F238E27FC236}">
                <a16:creationId xmlns:a16="http://schemas.microsoft.com/office/drawing/2014/main" id="{234B62D4-5EBD-B647-BF49-FC37C11B9D16}"/>
              </a:ext>
            </a:extLst>
          </p:cNvPr>
          <p:cNvSpPr/>
          <p:nvPr/>
        </p:nvSpPr>
        <p:spPr>
          <a:xfrm>
            <a:off x="0" y="1998"/>
            <a:ext cx="6119813" cy="57600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 name="CasellaDiTesto 1">
            <a:extLst>
              <a:ext uri="{FF2B5EF4-FFF2-40B4-BE49-F238E27FC236}">
                <a16:creationId xmlns:a16="http://schemas.microsoft.com/office/drawing/2014/main" id="{CCDEA1EC-7606-C74E-9A6F-1779858F7A96}"/>
              </a:ext>
            </a:extLst>
          </p:cNvPr>
          <p:cNvSpPr txBox="1"/>
          <p:nvPr/>
        </p:nvSpPr>
        <p:spPr>
          <a:xfrm>
            <a:off x="206593" y="19251"/>
            <a:ext cx="4944527" cy="576000"/>
          </a:xfrm>
          <a:prstGeom prst="rect">
            <a:avLst/>
          </a:prstGeom>
          <a:noFill/>
        </p:spPr>
        <p:txBody>
          <a:bodyPr wrap="square" lIns="0" tIns="0" rIns="0" bIns="0" rtlCol="0" anchor="ctr" anchorCtr="0">
            <a:noAutofit/>
          </a:bodyPr>
          <a:lstStyle/>
          <a:p>
            <a:r>
              <a:rPr lang="it-IT" sz="900" i="1" dirty="0">
                <a:solidFill>
                  <a:schemeClr val="bg1"/>
                </a:solidFill>
                <a:latin typeface="Arial Narrow" panose="020B0604020202020204" pitchFamily="34" charset="0"/>
                <a:cs typeface="Arial Narrow" panose="020B0604020202020204" pitchFamily="34" charset="0"/>
              </a:rPr>
              <a:t>Indicatore</a:t>
            </a:r>
          </a:p>
          <a:p>
            <a:r>
              <a:rPr lang="it-IT" sz="1400" b="1" cap="all" dirty="0">
                <a:solidFill>
                  <a:schemeClr val="bg1"/>
                </a:solidFill>
                <a:latin typeface="Arial Narrow" panose="020B0604020202020204" pitchFamily="34" charset="0"/>
                <a:cs typeface="Arial Narrow" panose="020B0604020202020204" pitchFamily="34" charset="0"/>
              </a:rPr>
              <a:t>Media regionale mensile delle zanzare </a:t>
            </a:r>
            <a:r>
              <a:rPr lang="it-IT" sz="1400" b="1" i="1" cap="all" dirty="0">
                <a:solidFill>
                  <a:schemeClr val="bg1"/>
                </a:solidFill>
                <a:latin typeface="Arial Narrow" panose="020B0604020202020204" pitchFamily="34" charset="0"/>
                <a:cs typeface="Arial Narrow" panose="020B0604020202020204" pitchFamily="34" charset="0"/>
              </a:rPr>
              <a:t>Culex pipiens </a:t>
            </a:r>
          </a:p>
        </p:txBody>
      </p:sp>
      <p:sp>
        <p:nvSpPr>
          <p:cNvPr id="5" name="Rettangolo 4">
            <a:extLst>
              <a:ext uri="{FF2B5EF4-FFF2-40B4-BE49-F238E27FC236}">
                <a16:creationId xmlns:a16="http://schemas.microsoft.com/office/drawing/2014/main" id="{D1DAB08B-E729-8C4C-8CB9-87623485BDE7}"/>
              </a:ext>
            </a:extLst>
          </p:cNvPr>
          <p:cNvSpPr/>
          <p:nvPr/>
        </p:nvSpPr>
        <p:spPr>
          <a:xfrm>
            <a:off x="0" y="8064763"/>
            <a:ext cx="6119813" cy="57600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CasellaDiTesto 12">
            <a:extLst>
              <a:ext uri="{FF2B5EF4-FFF2-40B4-BE49-F238E27FC236}">
                <a16:creationId xmlns:a16="http://schemas.microsoft.com/office/drawing/2014/main" id="{67451130-390E-D84E-8CDE-29083287F4CC}"/>
              </a:ext>
            </a:extLst>
          </p:cNvPr>
          <p:cNvSpPr txBox="1"/>
          <p:nvPr/>
        </p:nvSpPr>
        <p:spPr>
          <a:xfrm>
            <a:off x="207388" y="2128198"/>
            <a:ext cx="2709066" cy="5850831"/>
          </a:xfrm>
          <a:prstGeom prst="rect">
            <a:avLst/>
          </a:prstGeom>
          <a:noFill/>
        </p:spPr>
        <p:txBody>
          <a:bodyPr wrap="square" lIns="0" tIns="0" rIns="0" bIns="0" rtlCol="0">
            <a:noAutofit/>
          </a:bodyPr>
          <a:lstStyle/>
          <a:p>
            <a:r>
              <a:rPr lang="it-IT" sz="1000" dirty="0">
                <a:solidFill>
                  <a:srgbClr val="FF0000"/>
                </a:solidFill>
                <a:latin typeface="Arial Narrow" panose="020B0604020202020204" pitchFamily="34" charset="0"/>
                <a:cs typeface="Arial Narrow" panose="020B0604020202020204" pitchFamily="34" charset="0"/>
              </a:rPr>
              <a:t>Descrizione</a:t>
            </a:r>
          </a:p>
          <a:p>
            <a:pPr algn="just"/>
            <a:r>
              <a:rPr lang="it-IT" sz="900" dirty="0">
                <a:latin typeface="Arial Narrow" panose="020B0604020202020204" pitchFamily="34" charset="0"/>
                <a:cs typeface="Arial Narrow" panose="020B0604020202020204" pitchFamily="34" charset="0"/>
              </a:rPr>
              <a:t>Media annua di zanzare catturate mensilmente, con trappole attrattive a ad anidride carbonica, a livello Regionale nell’ambito della Sorveglianza al virus </a:t>
            </a:r>
            <a:r>
              <a:rPr lang="it-IT" sz="900" i="1" dirty="0">
                <a:latin typeface="Arial Narrow" panose="020B0604020202020204" pitchFamily="34" charset="0"/>
                <a:cs typeface="Arial Narrow" panose="020B0604020202020204" pitchFamily="34" charset="0"/>
              </a:rPr>
              <a:t>West Nile </a:t>
            </a:r>
            <a:r>
              <a:rPr lang="it-IT" sz="900" dirty="0">
                <a:latin typeface="Arial Narrow" panose="020B0604020202020204" pitchFamily="34" charset="0"/>
                <a:cs typeface="Arial Narrow" panose="020B0604020202020204" pitchFamily="34" charset="0"/>
              </a:rPr>
              <a:t>(Regione Emilia-Romagna). </a:t>
            </a:r>
          </a:p>
          <a:p>
            <a:pPr algn="just"/>
            <a:endParaRPr lang="it-IT" sz="900" dirty="0">
              <a:solidFill>
                <a:srgbClr val="FF0000"/>
              </a:solidFill>
              <a:latin typeface="Arial Narrow" panose="020B0604020202020204" pitchFamily="34" charset="0"/>
              <a:cs typeface="Arial Narrow" panose="020B0604020202020204" pitchFamily="34" charset="0"/>
            </a:endParaRPr>
          </a:p>
          <a:p>
            <a:pPr algn="just"/>
            <a:r>
              <a:rPr lang="it-IT" sz="1000" dirty="0">
                <a:solidFill>
                  <a:srgbClr val="FF0000"/>
                </a:solidFill>
                <a:latin typeface="Arial Narrow" panose="020B0604020202020204" pitchFamily="34" charset="0"/>
                <a:cs typeface="Arial Narrow" panose="020B0604020202020204" pitchFamily="34" charset="0"/>
              </a:rPr>
              <a:t>Scopo</a:t>
            </a:r>
          </a:p>
          <a:p>
            <a:pPr algn="just"/>
            <a:r>
              <a:rPr lang="it-IT" sz="900" dirty="0">
                <a:latin typeface="Arial Narrow" panose="020B0604020202020204" pitchFamily="34" charset="0"/>
                <a:cs typeface="Arial Narrow" panose="020B0604020202020204" pitchFamily="34" charset="0"/>
              </a:rPr>
              <a:t>Definire l’abbondanza delle zanzare </a:t>
            </a:r>
            <a:r>
              <a:rPr lang="it-IT" sz="900" i="1" dirty="0">
                <a:latin typeface="Arial Narrow" panose="020B0604020202020204" pitchFamily="34" charset="0"/>
                <a:cs typeface="Arial Narrow" panose="020B0604020202020204" pitchFamily="34" charset="0"/>
              </a:rPr>
              <a:t>Culex pipiens</a:t>
            </a:r>
            <a:r>
              <a:rPr lang="it-IT" sz="900" dirty="0">
                <a:latin typeface="Arial Narrow" panose="020B0604020202020204" pitchFamily="34" charset="0"/>
                <a:cs typeface="Arial Narrow" panose="020B0604020202020204" pitchFamily="34" charset="0"/>
              </a:rPr>
              <a:t>.</a:t>
            </a:r>
          </a:p>
          <a:p>
            <a:pPr algn="just"/>
            <a:endParaRPr lang="it-IT" sz="900" dirty="0">
              <a:latin typeface="Arial Narrow" panose="020B0604020202020204" pitchFamily="34" charset="0"/>
              <a:cs typeface="Arial Narrow" panose="020B0604020202020204" pitchFamily="34" charset="0"/>
            </a:endParaRPr>
          </a:p>
          <a:p>
            <a:pPr algn="just"/>
            <a:r>
              <a:rPr lang="it-IT" sz="1000" dirty="0">
                <a:solidFill>
                  <a:srgbClr val="FF0000"/>
                </a:solidFill>
                <a:latin typeface="Arial Narrow" panose="020B0604020202020204" pitchFamily="34" charset="0"/>
                <a:cs typeface="Arial Narrow" panose="020B0604020202020204" pitchFamily="34" charset="0"/>
              </a:rPr>
              <a:t>Frequenza rilevazione dati</a:t>
            </a:r>
          </a:p>
          <a:p>
            <a:pPr algn="just"/>
            <a:r>
              <a:rPr lang="it-IT" sz="900" dirty="0">
                <a:latin typeface="Arial Narrow" panose="020B0604020202020204" pitchFamily="34" charset="0"/>
                <a:cs typeface="Arial Narrow" panose="020B0604020202020204" pitchFamily="34" charset="0"/>
              </a:rPr>
              <a:t>I dati vengono rilevati ogni due settimane, coerentemente con i turni di cattura. La media viene elaborato su base mensile.</a:t>
            </a:r>
          </a:p>
          <a:p>
            <a:endParaRPr lang="it-IT" sz="1000" dirty="0">
              <a:solidFill>
                <a:srgbClr val="FF0000"/>
              </a:solidFill>
              <a:latin typeface="Arial Narrow" panose="020B0604020202020204" pitchFamily="34" charset="0"/>
              <a:cs typeface="Arial Narrow" panose="020B0604020202020204" pitchFamily="34" charset="0"/>
            </a:endParaRPr>
          </a:p>
          <a:p>
            <a:r>
              <a:rPr lang="it-IT" sz="1000" dirty="0">
                <a:solidFill>
                  <a:srgbClr val="FF0000"/>
                </a:solidFill>
                <a:latin typeface="Arial Narrow" panose="020B0604020202020204" pitchFamily="34" charset="0"/>
                <a:cs typeface="Arial Narrow" panose="020B0604020202020204" pitchFamily="34" charset="0"/>
              </a:rPr>
              <a:t>Unità di misura</a:t>
            </a:r>
          </a:p>
          <a:p>
            <a:pPr algn="just"/>
            <a:r>
              <a:rPr lang="it-IT" sz="900" dirty="0">
                <a:latin typeface="Arial Narrow" panose="020B0604020202020204" pitchFamily="34" charset="0"/>
                <a:cs typeface="Arial Narrow" panose="020B0604020202020204" pitchFamily="34" charset="0"/>
              </a:rPr>
              <a:t>Numero di zanzare </a:t>
            </a:r>
            <a:r>
              <a:rPr lang="it-IT" sz="900" i="1" dirty="0" err="1" smtClean="0">
                <a:latin typeface="Arial Narrow" panose="020B0604020202020204" pitchFamily="34" charset="0"/>
                <a:cs typeface="Arial Narrow" panose="020B0604020202020204" pitchFamily="34" charset="0"/>
              </a:rPr>
              <a:t>Culex</a:t>
            </a:r>
            <a:r>
              <a:rPr lang="it-IT" sz="900" i="1" dirty="0" smtClean="0">
                <a:latin typeface="Arial Narrow" panose="020B0604020202020204" pitchFamily="34" charset="0"/>
                <a:cs typeface="Arial Narrow" panose="020B0604020202020204" pitchFamily="34" charset="0"/>
              </a:rPr>
              <a:t> </a:t>
            </a:r>
            <a:r>
              <a:rPr lang="it-IT" sz="900" i="1" dirty="0">
                <a:latin typeface="Arial Narrow" panose="020B0604020202020204" pitchFamily="34" charset="0"/>
                <a:cs typeface="Arial Narrow" panose="020B0604020202020204" pitchFamily="34" charset="0"/>
              </a:rPr>
              <a:t>pipiens</a:t>
            </a:r>
            <a:r>
              <a:rPr lang="it-IT" sz="900" dirty="0">
                <a:latin typeface="Arial Narrow" panose="020B0604020202020204" pitchFamily="34" charset="0"/>
                <a:cs typeface="Arial Narrow" panose="020B0604020202020204" pitchFamily="34" charset="0"/>
              </a:rPr>
              <a:t> catturate da una trappola per notte.</a:t>
            </a:r>
          </a:p>
          <a:p>
            <a:endParaRPr lang="it-IT" sz="900" dirty="0">
              <a:latin typeface="Arial Narrow" panose="020B0604020202020204" pitchFamily="34" charset="0"/>
              <a:cs typeface="Arial Narrow" panose="020B0604020202020204" pitchFamily="34" charset="0"/>
            </a:endParaRPr>
          </a:p>
          <a:p>
            <a:r>
              <a:rPr lang="it-IT" sz="1000" dirty="0">
                <a:solidFill>
                  <a:srgbClr val="FF0000"/>
                </a:solidFill>
                <a:latin typeface="Arial Narrow" panose="020B0604020202020204" pitchFamily="34" charset="0"/>
                <a:cs typeface="Arial Narrow" panose="020B0604020202020204" pitchFamily="34" charset="0"/>
              </a:rPr>
              <a:t>Periodicità di aggiornamento</a:t>
            </a:r>
          </a:p>
          <a:p>
            <a:r>
              <a:rPr lang="it-IT" sz="900" dirty="0">
                <a:latin typeface="Arial Narrow" panose="020B0604020202020204" pitchFamily="34" charset="0"/>
                <a:cs typeface="Arial Narrow" panose="020B0604020202020204" pitchFamily="34" charset="0"/>
              </a:rPr>
              <a:t>Annuale</a:t>
            </a:r>
          </a:p>
          <a:p>
            <a:endParaRPr lang="it-IT" sz="900" dirty="0">
              <a:latin typeface="Arial Narrow" panose="020B0604020202020204" pitchFamily="34" charset="0"/>
              <a:cs typeface="Arial Narrow" panose="020B0604020202020204" pitchFamily="34" charset="0"/>
            </a:endParaRPr>
          </a:p>
          <a:p>
            <a:r>
              <a:rPr lang="it-IT" sz="1000" dirty="0">
                <a:solidFill>
                  <a:srgbClr val="FF0000"/>
                </a:solidFill>
                <a:latin typeface="Arial Narrow" panose="020B0604020202020204" pitchFamily="34" charset="0"/>
                <a:cs typeface="Arial Narrow" panose="020B0604020202020204" pitchFamily="34" charset="0"/>
              </a:rPr>
              <a:t>Copertura temporale</a:t>
            </a:r>
          </a:p>
          <a:p>
            <a:r>
              <a:rPr lang="it-IT" sz="900" dirty="0" smtClean="0">
                <a:latin typeface="Arial Narrow" panose="020B0604020202020204" pitchFamily="34" charset="0"/>
                <a:cs typeface="Arial Narrow" panose="020B0604020202020204" pitchFamily="34" charset="0"/>
              </a:rPr>
              <a:t>2013-20</a:t>
            </a:r>
            <a:r>
              <a:rPr lang="it-IT" sz="900" dirty="0" smtClean="0">
                <a:solidFill>
                  <a:srgbClr val="FF0000"/>
                </a:solidFill>
                <a:latin typeface="Arial Narrow" panose="020B0604020202020204" pitchFamily="34" charset="0"/>
                <a:cs typeface="Arial Narrow" panose="020B0604020202020204" pitchFamily="34" charset="0"/>
              </a:rPr>
              <a:t>23</a:t>
            </a:r>
            <a:endParaRPr lang="it-IT" sz="900" dirty="0">
              <a:solidFill>
                <a:srgbClr val="FF0000"/>
              </a:solidFill>
              <a:latin typeface="Arial Narrow" panose="020B0604020202020204" pitchFamily="34" charset="0"/>
              <a:cs typeface="Arial Narrow" panose="020B0604020202020204" pitchFamily="34" charset="0"/>
            </a:endParaRPr>
          </a:p>
          <a:p>
            <a:endParaRPr lang="it-IT" sz="900" dirty="0">
              <a:latin typeface="Arial Narrow" panose="020B0604020202020204" pitchFamily="34" charset="0"/>
              <a:cs typeface="Arial Narrow" panose="020B0604020202020204" pitchFamily="34" charset="0"/>
            </a:endParaRPr>
          </a:p>
          <a:p>
            <a:r>
              <a:rPr lang="it-IT" sz="1000" dirty="0">
                <a:solidFill>
                  <a:srgbClr val="FF0000"/>
                </a:solidFill>
                <a:latin typeface="Arial Narrow" panose="020B0604020202020204" pitchFamily="34" charset="0"/>
                <a:cs typeface="Arial Narrow" panose="020B0604020202020204" pitchFamily="34" charset="0"/>
              </a:rPr>
              <a:t>Copertura spaziale</a:t>
            </a:r>
          </a:p>
          <a:p>
            <a:r>
              <a:rPr lang="it-IT" sz="900" dirty="0">
                <a:latin typeface="Arial Narrow" panose="020B0604020202020204" pitchFamily="34" charset="0"/>
                <a:cs typeface="Arial Narrow" panose="020B0604020202020204" pitchFamily="34" charset="0"/>
              </a:rPr>
              <a:t>Regionale</a:t>
            </a:r>
          </a:p>
          <a:p>
            <a:endParaRPr lang="it-IT" sz="900" dirty="0">
              <a:latin typeface="Arial Narrow" panose="020B0604020202020204" pitchFamily="34" charset="0"/>
              <a:cs typeface="Arial Narrow" panose="020B0604020202020204" pitchFamily="34" charset="0"/>
            </a:endParaRPr>
          </a:p>
          <a:p>
            <a:r>
              <a:rPr lang="it-IT" sz="1000" dirty="0">
                <a:solidFill>
                  <a:srgbClr val="FF0000"/>
                </a:solidFill>
                <a:latin typeface="Arial Narrow" panose="020B0604020202020204" pitchFamily="34" charset="0"/>
                <a:cs typeface="Arial Narrow" panose="020B0604020202020204" pitchFamily="34" charset="0"/>
              </a:rPr>
              <a:t>Riferimenti/obiettivi fissati dalla normativa</a:t>
            </a:r>
          </a:p>
          <a:p>
            <a:pPr algn="just"/>
            <a:r>
              <a:rPr lang="it-IT" sz="900" dirty="0">
                <a:latin typeface="Arial Narrow" panose="020B0604020202020204" pitchFamily="34" charset="0"/>
                <a:cs typeface="Arial Narrow" panose="020B0604020202020204" pitchFamily="34" charset="0"/>
              </a:rPr>
              <a:t>Nessun riferimento/obiettivo fissato dalla </a:t>
            </a:r>
            <a:r>
              <a:rPr lang="it-IT" sz="900" dirty="0" smtClean="0">
                <a:latin typeface="Arial Narrow" panose="020B0604020202020204" pitchFamily="34" charset="0"/>
                <a:cs typeface="Arial Narrow" panose="020B0604020202020204" pitchFamily="34" charset="0"/>
              </a:rPr>
              <a:t>normativa.</a:t>
            </a:r>
            <a:endParaRPr lang="it-IT" sz="900" dirty="0">
              <a:latin typeface="Arial Narrow" panose="020B0604020202020204" pitchFamily="34" charset="0"/>
              <a:cs typeface="Arial Narrow" panose="020B0604020202020204" pitchFamily="34" charset="0"/>
            </a:endParaRPr>
          </a:p>
          <a:p>
            <a:endParaRPr lang="it-IT" sz="900" dirty="0">
              <a:latin typeface="Arial Narrow" panose="020B0604020202020204" pitchFamily="34" charset="0"/>
              <a:cs typeface="Arial Narrow" panose="020B0604020202020204" pitchFamily="34" charset="0"/>
            </a:endParaRPr>
          </a:p>
          <a:p>
            <a:r>
              <a:rPr lang="it-IT" sz="1000" dirty="0">
                <a:solidFill>
                  <a:srgbClr val="FF0000"/>
                </a:solidFill>
                <a:latin typeface="Arial Narrow" panose="020B0604020202020204" pitchFamily="34" charset="0"/>
                <a:cs typeface="Arial Narrow" panose="020B0604020202020204" pitchFamily="34" charset="0"/>
              </a:rPr>
              <a:t>Metodologia di elaborazione</a:t>
            </a:r>
          </a:p>
          <a:p>
            <a:pPr algn="just"/>
            <a:r>
              <a:rPr lang="it-IT" sz="900" dirty="0">
                <a:latin typeface="Arial Narrow" panose="020B0604020202020204" pitchFamily="34" charset="0"/>
                <a:cs typeface="Arial Narrow" panose="020B0604020202020204" pitchFamily="34" charset="0"/>
              </a:rPr>
              <a:t>Il dato è ottenuto nell’ambito della sorveglianza del virus </a:t>
            </a:r>
            <a:r>
              <a:rPr lang="it-IT" sz="900" i="1" dirty="0">
                <a:latin typeface="Arial Narrow" panose="020B0604020202020204" pitchFamily="34" charset="0"/>
                <a:cs typeface="Arial Narrow" panose="020B0604020202020204" pitchFamily="34" charset="0"/>
              </a:rPr>
              <a:t>West Nile</a:t>
            </a:r>
            <a:r>
              <a:rPr lang="it-IT" sz="900" dirty="0">
                <a:latin typeface="Arial Narrow" panose="020B0604020202020204" pitchFamily="34" charset="0"/>
                <a:cs typeface="Arial Narrow" panose="020B0604020202020204" pitchFamily="34" charset="0"/>
              </a:rPr>
              <a:t>, sfruttando la rete di trappole attive in Emilia-Romagna per la sorveglianza di questo virus.  Le trappole sono distribuite omogeneamente sul territorio di pianura e funzionano con turni quindicinali da metà maggio a </a:t>
            </a:r>
            <a:r>
              <a:rPr lang="it-IT" sz="900" dirty="0" smtClean="0">
                <a:solidFill>
                  <a:srgbClr val="FF0000"/>
                </a:solidFill>
                <a:latin typeface="Arial Narrow" panose="020B0604020202020204" pitchFamily="34" charset="0"/>
                <a:cs typeface="Arial Narrow" panose="020B0604020202020204" pitchFamily="34" charset="0"/>
              </a:rPr>
              <a:t>m</a:t>
            </a:r>
            <a:r>
              <a:rPr lang="it-IT" sz="900" dirty="0" smtClean="0">
                <a:solidFill>
                  <a:srgbClr val="FF0000"/>
                </a:solidFill>
                <a:latin typeface="Arial Narrow" panose="020B0604020202020204" pitchFamily="34" charset="0"/>
                <a:cs typeface="Arial Narrow" panose="020B0604020202020204" pitchFamily="34" charset="0"/>
              </a:rPr>
              <a:t>età</a:t>
            </a:r>
            <a:r>
              <a:rPr lang="it-IT" sz="900" dirty="0" smtClean="0">
                <a:latin typeface="Arial Narrow" panose="020B0604020202020204" pitchFamily="34" charset="0"/>
                <a:cs typeface="Arial Narrow" panose="020B0604020202020204" pitchFamily="34" charset="0"/>
              </a:rPr>
              <a:t> </a:t>
            </a:r>
            <a:r>
              <a:rPr lang="it-IT" sz="900" dirty="0">
                <a:latin typeface="Arial Narrow" panose="020B0604020202020204" pitchFamily="34" charset="0"/>
                <a:cs typeface="Arial Narrow" panose="020B0604020202020204" pitchFamily="34" charset="0"/>
              </a:rPr>
              <a:t>ottobre. Nelle diverse stagioni sono state attive </a:t>
            </a:r>
            <a:r>
              <a:rPr lang="it-IT" sz="900" dirty="0" smtClean="0">
                <a:solidFill>
                  <a:srgbClr val="FF0000"/>
                </a:solidFill>
                <a:latin typeface="Arial Narrow" panose="020B0604020202020204" pitchFamily="34" charset="0"/>
                <a:cs typeface="Arial Narrow" panose="020B0604020202020204" pitchFamily="34" charset="0"/>
              </a:rPr>
              <a:t>da un minino di </a:t>
            </a:r>
            <a:r>
              <a:rPr lang="it-IT" sz="900" smtClean="0">
                <a:solidFill>
                  <a:srgbClr val="FF0000"/>
                </a:solidFill>
                <a:latin typeface="Arial Narrow" panose="020B0604020202020204" pitchFamily="34" charset="0"/>
                <a:cs typeface="Arial Narrow" panose="020B0604020202020204" pitchFamily="34" charset="0"/>
              </a:rPr>
              <a:t>88</a:t>
            </a:r>
            <a:r>
              <a:rPr lang="it-IT" sz="900">
                <a:solidFill>
                  <a:srgbClr val="FF0000"/>
                </a:solidFill>
                <a:latin typeface="Arial Narrow" panose="020B0604020202020204" pitchFamily="34" charset="0"/>
                <a:cs typeface="Arial Narrow" panose="020B0604020202020204" pitchFamily="34" charset="0"/>
              </a:rPr>
              <a:t> </a:t>
            </a:r>
            <a:r>
              <a:rPr lang="it-IT" sz="900" smtClean="0">
                <a:solidFill>
                  <a:srgbClr val="FF0000"/>
                </a:solidFill>
                <a:latin typeface="Arial Narrow" panose="020B0604020202020204" pitchFamily="34" charset="0"/>
                <a:cs typeface="Arial Narrow" panose="020B0604020202020204" pitchFamily="34" charset="0"/>
              </a:rPr>
              <a:t>ad </a:t>
            </a:r>
            <a:r>
              <a:rPr lang="it-IT" sz="900" dirty="0" smtClean="0">
                <a:solidFill>
                  <a:srgbClr val="FF0000"/>
                </a:solidFill>
                <a:latin typeface="Arial Narrow" panose="020B0604020202020204" pitchFamily="34" charset="0"/>
                <a:cs typeface="Arial Narrow" panose="020B0604020202020204" pitchFamily="34" charset="0"/>
              </a:rPr>
              <a:t>un massimo</a:t>
            </a:r>
            <a:r>
              <a:rPr lang="it-IT" sz="900" dirty="0" smtClean="0">
                <a:solidFill>
                  <a:srgbClr val="FF0000"/>
                </a:solidFill>
                <a:latin typeface="Arial Narrow" panose="020B0604020202020204" pitchFamily="34" charset="0"/>
                <a:cs typeface="Arial Narrow" panose="020B0604020202020204" pitchFamily="34" charset="0"/>
              </a:rPr>
              <a:t> </a:t>
            </a:r>
            <a:r>
              <a:rPr lang="it-IT" sz="900">
                <a:solidFill>
                  <a:srgbClr val="FF0000"/>
                </a:solidFill>
                <a:latin typeface="Arial Narrow" panose="020B0604020202020204" pitchFamily="34" charset="0"/>
                <a:cs typeface="Arial Narrow" panose="020B0604020202020204" pitchFamily="34" charset="0"/>
              </a:rPr>
              <a:t>di </a:t>
            </a:r>
            <a:r>
              <a:rPr lang="it-IT" sz="900">
                <a:solidFill>
                  <a:srgbClr val="FF0000"/>
                </a:solidFill>
                <a:latin typeface="Arial Narrow" panose="020B0604020202020204" pitchFamily="34" charset="0"/>
                <a:cs typeface="Arial Narrow" panose="020B0604020202020204" pitchFamily="34" charset="0"/>
              </a:rPr>
              <a:t>98 </a:t>
            </a:r>
            <a:r>
              <a:rPr lang="it-IT" sz="900" smtClean="0">
                <a:solidFill>
                  <a:srgbClr val="FF0000"/>
                </a:solidFill>
                <a:latin typeface="Arial Narrow" panose="020B0604020202020204" pitchFamily="34" charset="0"/>
                <a:cs typeface="Arial Narrow" panose="020B0604020202020204" pitchFamily="34" charset="0"/>
              </a:rPr>
              <a:t>trappole; </a:t>
            </a:r>
            <a:r>
              <a:rPr lang="it-IT" sz="900" dirty="0" smtClean="0">
                <a:solidFill>
                  <a:srgbClr val="FF0000"/>
                </a:solidFill>
                <a:latin typeface="Arial Narrow" panose="020B0604020202020204" pitchFamily="34" charset="0"/>
                <a:cs typeface="Arial Narrow" panose="020B0604020202020204" pitchFamily="34" charset="0"/>
              </a:rPr>
              <a:t>per calcolare l’indice è stato utilizzato </a:t>
            </a:r>
            <a:r>
              <a:rPr lang="it-IT" sz="900" dirty="0" smtClean="0">
                <a:solidFill>
                  <a:srgbClr val="FF0000"/>
                </a:solidFill>
                <a:latin typeface="Arial Narrow" panose="020B0604020202020204" pitchFamily="34" charset="0"/>
                <a:cs typeface="Arial Narrow" panose="020B0604020202020204" pitchFamily="34" charset="0"/>
              </a:rPr>
              <a:t>u</a:t>
            </a:r>
            <a:r>
              <a:rPr lang="it-IT" sz="900" dirty="0" smtClean="0">
                <a:solidFill>
                  <a:srgbClr val="FF0000"/>
                </a:solidFill>
                <a:latin typeface="Arial Narrow" panose="020B0604020202020204" pitchFamily="34" charset="0"/>
                <a:cs typeface="Arial Narrow" panose="020B0604020202020204" pitchFamily="34" charset="0"/>
              </a:rPr>
              <a:t>n sottogruppo di 80 trappole, sempre attive nelle diverse stagioni.</a:t>
            </a:r>
            <a:r>
              <a:rPr lang="it-IT" sz="900" dirty="0" smtClean="0">
                <a:latin typeface="Arial Narrow" panose="020B0604020202020204" pitchFamily="34" charset="0"/>
                <a:cs typeface="Arial Narrow" panose="020B0604020202020204" pitchFamily="34" charset="0"/>
              </a:rPr>
              <a:t> Le </a:t>
            </a:r>
            <a:r>
              <a:rPr lang="it-IT" sz="900" dirty="0">
                <a:latin typeface="Arial Narrow" panose="020B0604020202020204" pitchFamily="34" charset="0"/>
                <a:cs typeface="Arial Narrow" panose="020B0604020202020204" pitchFamily="34" charset="0"/>
              </a:rPr>
              <a:t>zanzare catturate vengono identificate a livello di specie in laboratorio. La media viene ottenuta sommando il numero totale di zanzare </a:t>
            </a:r>
            <a:r>
              <a:rPr lang="it-IT" sz="900" i="1" dirty="0" smtClean="0">
                <a:latin typeface="Arial Narrow" panose="020B0604020202020204" pitchFamily="34" charset="0"/>
                <a:cs typeface="Arial Narrow" panose="020B0604020202020204" pitchFamily="34" charset="0"/>
              </a:rPr>
              <a:t>Culex </a:t>
            </a:r>
            <a:r>
              <a:rPr lang="it-IT" sz="900" i="1" dirty="0">
                <a:latin typeface="Arial Narrow" panose="020B0604020202020204" pitchFamily="34" charset="0"/>
                <a:cs typeface="Arial Narrow" panose="020B0604020202020204" pitchFamily="34" charset="0"/>
              </a:rPr>
              <a:t>pipiens </a:t>
            </a:r>
            <a:r>
              <a:rPr lang="it-IT" sz="900" dirty="0" smtClean="0">
                <a:latin typeface="Arial Narrow" panose="020B0604020202020204" pitchFamily="34" charset="0"/>
                <a:cs typeface="Arial Narrow" panose="020B0604020202020204" pitchFamily="34" charset="0"/>
              </a:rPr>
              <a:t>catturate </a:t>
            </a:r>
            <a:r>
              <a:rPr lang="it-IT" sz="900" dirty="0">
                <a:latin typeface="Arial Narrow" panose="020B0604020202020204" pitchFamily="34" charset="0"/>
                <a:cs typeface="Arial Narrow" panose="020B0604020202020204" pitchFamily="34" charset="0"/>
              </a:rPr>
              <a:t>in un mese </a:t>
            </a:r>
            <a:r>
              <a:rPr lang="it-IT" sz="900" dirty="0" smtClean="0">
                <a:latin typeface="Arial Narrow" panose="020B0604020202020204" pitchFamily="34" charset="0"/>
                <a:cs typeface="Arial Narrow" panose="020B0604020202020204" pitchFamily="34" charset="0"/>
              </a:rPr>
              <a:t>e </a:t>
            </a:r>
            <a:r>
              <a:rPr lang="it-IT" sz="900" dirty="0">
                <a:latin typeface="Arial Narrow" panose="020B0604020202020204" pitchFamily="34" charset="0"/>
                <a:cs typeface="Arial Narrow" panose="020B0604020202020204" pitchFamily="34" charset="0"/>
              </a:rPr>
              <a:t>dividendolo per il numero di campionamenti effettuati </a:t>
            </a:r>
            <a:r>
              <a:rPr lang="it-IT" sz="900" dirty="0" smtClean="0">
                <a:latin typeface="Arial Narrow" panose="020B0604020202020204" pitchFamily="34" charset="0"/>
                <a:cs typeface="Arial Narrow" panose="020B0604020202020204" pitchFamily="34" charset="0"/>
              </a:rPr>
              <a:t>nel </a:t>
            </a:r>
            <a:r>
              <a:rPr lang="it-IT" sz="900" dirty="0">
                <a:latin typeface="Arial Narrow" panose="020B0604020202020204" pitchFamily="34" charset="0"/>
                <a:cs typeface="Arial Narrow" panose="020B0604020202020204" pitchFamily="34" charset="0"/>
              </a:rPr>
              <a:t>mese stesso. </a:t>
            </a:r>
          </a:p>
        </p:txBody>
      </p:sp>
      <p:sp>
        <p:nvSpPr>
          <p:cNvPr id="15" name="CasellaDiTesto 14">
            <a:extLst>
              <a:ext uri="{FF2B5EF4-FFF2-40B4-BE49-F238E27FC236}">
                <a16:creationId xmlns:a16="http://schemas.microsoft.com/office/drawing/2014/main" id="{13C1FE5B-64C6-2A48-B704-DA014A35E4EC}"/>
              </a:ext>
            </a:extLst>
          </p:cNvPr>
          <p:cNvSpPr txBox="1"/>
          <p:nvPr/>
        </p:nvSpPr>
        <p:spPr>
          <a:xfrm>
            <a:off x="208725" y="690403"/>
            <a:ext cx="5705038" cy="1368182"/>
          </a:xfrm>
          <a:prstGeom prst="rect">
            <a:avLst/>
          </a:prstGeom>
          <a:solidFill>
            <a:srgbClr val="FF0000">
              <a:alpha val="30000"/>
            </a:srgbClr>
          </a:solidFill>
          <a:ln>
            <a:solidFill>
              <a:srgbClr val="FF0000"/>
            </a:solidFill>
          </a:ln>
        </p:spPr>
        <p:txBody>
          <a:bodyPr wrap="square" lIns="72000" tIns="36000" rIns="36000" bIns="36000" rtlCol="0">
            <a:noAutofit/>
          </a:bodyPr>
          <a:lstStyle/>
          <a:p>
            <a:r>
              <a:rPr lang="it-IT" sz="1200" dirty="0">
                <a:solidFill>
                  <a:srgbClr val="FF0000"/>
                </a:solidFill>
                <a:latin typeface="Arial Narrow" panose="020B0604020202020204" pitchFamily="34" charset="0"/>
                <a:cs typeface="Arial Narrow" panose="020B0604020202020204" pitchFamily="34" charset="0"/>
              </a:rPr>
              <a:t>Numeri e messaggi chiave</a:t>
            </a:r>
          </a:p>
          <a:p>
            <a:pPr algn="just"/>
            <a:r>
              <a:rPr lang="it-IT" sz="1000" dirty="0">
                <a:latin typeface="Arial Narrow" panose="020B0604020202020204" pitchFamily="34" charset="0"/>
                <a:cs typeface="Arial Narrow" panose="020B0604020202020204" pitchFamily="34" charset="0"/>
              </a:rPr>
              <a:t>L’andamento stagionale dell’indicatore mostra </a:t>
            </a:r>
            <a:r>
              <a:rPr lang="it-IT" sz="1000" dirty="0" smtClean="0">
                <a:latin typeface="Arial Narrow" panose="020B0604020202020204" pitchFamily="34" charset="0"/>
                <a:cs typeface="Arial Narrow" panose="020B0604020202020204" pitchFamily="34" charset="0"/>
              </a:rPr>
              <a:t>un picco di </a:t>
            </a:r>
            <a:r>
              <a:rPr lang="it-IT" sz="1000" dirty="0">
                <a:latin typeface="Arial Narrow" panose="020B0604020202020204" pitchFamily="34" charset="0"/>
                <a:cs typeface="Arial Narrow" panose="020B0604020202020204" pitchFamily="34" charset="0"/>
              </a:rPr>
              <a:t>massima </a:t>
            </a:r>
            <a:r>
              <a:rPr lang="it-IT" sz="1000" dirty="0" smtClean="0">
                <a:latin typeface="Arial Narrow" panose="020B0604020202020204" pitchFamily="34" charset="0"/>
                <a:cs typeface="Arial Narrow" panose="020B0604020202020204" pitchFamily="34" charset="0"/>
              </a:rPr>
              <a:t>abbondanza, solitamente </a:t>
            </a:r>
            <a:r>
              <a:rPr lang="it-IT" sz="1000" dirty="0">
                <a:latin typeface="Arial Narrow" panose="020B0604020202020204" pitchFamily="34" charset="0"/>
                <a:cs typeface="Arial Narrow" panose="020B0604020202020204" pitchFamily="34" charset="0"/>
              </a:rPr>
              <a:t>a </a:t>
            </a:r>
            <a:r>
              <a:rPr lang="it-IT" sz="1000" dirty="0" smtClean="0">
                <a:latin typeface="Arial Narrow" panose="020B0604020202020204" pitchFamily="34" charset="0"/>
                <a:cs typeface="Arial Narrow" panose="020B0604020202020204" pitchFamily="34" charset="0"/>
              </a:rPr>
              <a:t>giugno, e quindi </a:t>
            </a:r>
            <a:r>
              <a:rPr lang="it-IT" sz="1000" dirty="0">
                <a:latin typeface="Arial Narrow" panose="020B0604020202020204" pitchFamily="34" charset="0"/>
                <a:cs typeface="Arial Narrow" panose="020B0604020202020204" pitchFamily="34" charset="0"/>
              </a:rPr>
              <a:t>un andamento </a:t>
            </a:r>
            <a:r>
              <a:rPr lang="it-IT" sz="1000" dirty="0" smtClean="0">
                <a:latin typeface="Arial Narrow" panose="020B0604020202020204" pitchFamily="34" charset="0"/>
                <a:cs typeface="Arial Narrow" panose="020B0604020202020204" pitchFamily="34" charset="0"/>
              </a:rPr>
              <a:t>decrescente</a:t>
            </a:r>
            <a:r>
              <a:rPr lang="it-IT" sz="1000" dirty="0">
                <a:latin typeface="Arial Narrow" panose="020B0604020202020204" pitchFamily="34" charset="0"/>
                <a:cs typeface="Arial Narrow" panose="020B0604020202020204" pitchFamily="34" charset="0"/>
              </a:rPr>
              <a:t>, con valori minimi a </a:t>
            </a:r>
            <a:r>
              <a:rPr lang="it-IT" sz="1000" dirty="0" smtClean="0">
                <a:latin typeface="Arial Narrow" panose="020B0604020202020204" pitchFamily="34" charset="0"/>
                <a:cs typeface="Arial Narrow" panose="020B0604020202020204" pitchFamily="34" charset="0"/>
              </a:rPr>
              <a:t>settembre-ottobre. </a:t>
            </a:r>
            <a:r>
              <a:rPr lang="it-IT" sz="1000" dirty="0">
                <a:latin typeface="Arial Narrow" panose="020B0604020202020204" pitchFamily="34" charset="0"/>
                <a:cs typeface="Arial Narrow" panose="020B0604020202020204" pitchFamily="34" charset="0"/>
              </a:rPr>
              <a:t>Il valore massimo a giugno è stato osservato nel </a:t>
            </a:r>
            <a:r>
              <a:rPr lang="it-IT" sz="1000" dirty="0" smtClean="0">
                <a:solidFill>
                  <a:srgbClr val="FF0000"/>
                </a:solidFill>
                <a:latin typeface="Arial Narrow" panose="020B0604020202020204" pitchFamily="34" charset="0"/>
                <a:cs typeface="Arial Narrow" panose="020B0604020202020204" pitchFamily="34" charset="0"/>
              </a:rPr>
              <a:t>2023 </a:t>
            </a:r>
            <a:r>
              <a:rPr lang="it-IT" sz="1000" dirty="0" smtClean="0">
                <a:latin typeface="Arial Narrow" panose="020B0604020202020204" pitchFamily="34" charset="0"/>
                <a:cs typeface="Arial Narrow" panose="020B0604020202020204" pitchFamily="34" charset="0"/>
              </a:rPr>
              <a:t>(</a:t>
            </a:r>
            <a:r>
              <a:rPr lang="it-IT" sz="1000" dirty="0" smtClean="0">
                <a:solidFill>
                  <a:srgbClr val="FF0000"/>
                </a:solidFill>
                <a:latin typeface="Arial Narrow" panose="020B0604020202020204" pitchFamily="34" charset="0"/>
                <a:cs typeface="Arial Narrow" panose="020B0604020202020204" pitchFamily="34" charset="0"/>
              </a:rPr>
              <a:t>1369</a:t>
            </a:r>
            <a:r>
              <a:rPr lang="it-IT" sz="1000" dirty="0" smtClean="0">
                <a:latin typeface="Arial Narrow" panose="020B0604020202020204" pitchFamily="34" charset="0"/>
                <a:cs typeface="Arial Narrow" panose="020B0604020202020204" pitchFamily="34" charset="0"/>
              </a:rPr>
              <a:t> </a:t>
            </a:r>
            <a:r>
              <a:rPr lang="it-IT" sz="1000" dirty="0">
                <a:latin typeface="Arial Narrow" panose="020B0604020202020204" pitchFamily="34" charset="0"/>
                <a:cs typeface="Arial Narrow" panose="020B0604020202020204" pitchFamily="34" charset="0"/>
              </a:rPr>
              <a:t>esemplari), quello minimo sempre </a:t>
            </a:r>
            <a:r>
              <a:rPr lang="it-IT" sz="1000" dirty="0" smtClean="0">
                <a:solidFill>
                  <a:srgbClr val="FF0000"/>
                </a:solidFill>
                <a:latin typeface="Arial Narrow" panose="020B0604020202020204" pitchFamily="34" charset="0"/>
                <a:cs typeface="Arial Narrow" panose="020B0604020202020204" pitchFamily="34" charset="0"/>
              </a:rPr>
              <a:t>per il mese di </a:t>
            </a:r>
            <a:r>
              <a:rPr lang="it-IT" sz="1000" dirty="0" smtClean="0">
                <a:latin typeface="Arial Narrow" panose="020B0604020202020204" pitchFamily="34" charset="0"/>
                <a:cs typeface="Arial Narrow" panose="020B0604020202020204" pitchFamily="34" charset="0"/>
              </a:rPr>
              <a:t>giugno </a:t>
            </a:r>
            <a:r>
              <a:rPr lang="it-IT" sz="1000" dirty="0">
                <a:latin typeface="Arial Narrow" panose="020B0604020202020204" pitchFamily="34" charset="0"/>
                <a:cs typeface="Arial Narrow" panose="020B0604020202020204" pitchFamily="34" charset="0"/>
              </a:rPr>
              <a:t>nel </a:t>
            </a:r>
            <a:r>
              <a:rPr lang="it-IT" sz="1000" dirty="0" smtClean="0">
                <a:latin typeface="Arial Narrow" panose="020B0604020202020204" pitchFamily="34" charset="0"/>
                <a:cs typeface="Arial Narrow" panose="020B0604020202020204" pitchFamily="34" charset="0"/>
              </a:rPr>
              <a:t>2020 (</a:t>
            </a:r>
            <a:r>
              <a:rPr lang="it-IT" sz="1000" dirty="0" smtClean="0">
                <a:solidFill>
                  <a:srgbClr val="FF0000"/>
                </a:solidFill>
                <a:latin typeface="Arial Narrow" panose="020B0604020202020204" pitchFamily="34" charset="0"/>
                <a:cs typeface="Arial Narrow" panose="020B0604020202020204" pitchFamily="34" charset="0"/>
              </a:rPr>
              <a:t>189</a:t>
            </a:r>
            <a:r>
              <a:rPr lang="it-IT" sz="1000" dirty="0" smtClean="0">
                <a:latin typeface="Arial Narrow" panose="020B0604020202020204" pitchFamily="34" charset="0"/>
                <a:cs typeface="Arial Narrow" panose="020B0604020202020204" pitchFamily="34" charset="0"/>
              </a:rPr>
              <a:t> </a:t>
            </a:r>
            <a:r>
              <a:rPr lang="it-IT" sz="1000" dirty="0">
                <a:latin typeface="Arial Narrow" panose="020B0604020202020204" pitchFamily="34" charset="0"/>
                <a:cs typeface="Arial Narrow" panose="020B0604020202020204" pitchFamily="34" charset="0"/>
              </a:rPr>
              <a:t>esemplari). Non si evidenzia un trend stabile crescente o decrescente fra le stagioni, che mostrano valori variabili, probabilmente in parte legati al ridotto lasso di tempo preso in considerazione. </a:t>
            </a:r>
            <a:r>
              <a:rPr lang="it-IT" sz="1000" i="1" dirty="0">
                <a:latin typeface="Arial Narrow" panose="020B0604020202020204" pitchFamily="34" charset="0"/>
                <a:cs typeface="Arial Narrow" panose="020B0604020202020204" pitchFamily="34" charset="0"/>
              </a:rPr>
              <a:t>Culex pipiens </a:t>
            </a:r>
            <a:r>
              <a:rPr lang="it-IT" sz="1000" dirty="0">
                <a:latin typeface="Arial Narrow" panose="020B0604020202020204" pitchFamily="34" charset="0"/>
                <a:cs typeface="Arial Narrow" panose="020B0604020202020204" pitchFamily="34" charset="0"/>
              </a:rPr>
              <a:t>è il principale vettore biologico del virus </a:t>
            </a:r>
            <a:r>
              <a:rPr lang="it-IT" sz="1000" i="1" dirty="0">
                <a:latin typeface="Arial Narrow" panose="020B0604020202020204" pitchFamily="34" charset="0"/>
                <a:cs typeface="Arial Narrow" panose="020B0604020202020204" pitchFamily="34" charset="0"/>
              </a:rPr>
              <a:t>West Nile </a:t>
            </a:r>
            <a:r>
              <a:rPr lang="it-IT" sz="1000" dirty="0">
                <a:latin typeface="Arial Narrow" panose="020B0604020202020204" pitchFamily="34" charset="0"/>
                <a:cs typeface="Arial Narrow" panose="020B0604020202020204" pitchFamily="34" charset="0"/>
              </a:rPr>
              <a:t>(WNV) in Italia. La circolazione estiva di questo virus è legata alla presenza di questa zanzara. Il WNV può provocare casi di infezione neuroinvasiva e pone seri rischi nella sicurezza delle </a:t>
            </a:r>
            <a:r>
              <a:rPr lang="it-IT" sz="1000" dirty="0" smtClean="0">
                <a:latin typeface="Arial Narrow" panose="020B0604020202020204" pitchFamily="34" charset="0"/>
                <a:cs typeface="Arial Narrow" panose="020B0604020202020204" pitchFamily="34" charset="0"/>
              </a:rPr>
              <a:t>trasfusioni.</a:t>
            </a:r>
            <a:endParaRPr lang="it-IT" sz="1000" dirty="0">
              <a:latin typeface="Arial Narrow" panose="020B0604020202020204" pitchFamily="34" charset="0"/>
              <a:cs typeface="Arial Narrow" panose="020B0604020202020204" pitchFamily="34" charset="0"/>
            </a:endParaRPr>
          </a:p>
        </p:txBody>
      </p:sp>
      <p:sp>
        <p:nvSpPr>
          <p:cNvPr id="17" name="CasellaDiTesto 16">
            <a:extLst>
              <a:ext uri="{FF2B5EF4-FFF2-40B4-BE49-F238E27FC236}">
                <a16:creationId xmlns:a16="http://schemas.microsoft.com/office/drawing/2014/main" id="{D76CAA65-12E8-F94B-A515-A474D3DF4CE9}"/>
              </a:ext>
            </a:extLst>
          </p:cNvPr>
          <p:cNvSpPr txBox="1"/>
          <p:nvPr/>
        </p:nvSpPr>
        <p:spPr>
          <a:xfrm>
            <a:off x="3285763" y="2148798"/>
            <a:ext cx="2628000" cy="276999"/>
          </a:xfrm>
          <a:prstGeom prst="rect">
            <a:avLst/>
          </a:prstGeom>
          <a:solidFill>
            <a:srgbClr val="FF0000"/>
          </a:solidFill>
        </p:spPr>
        <p:txBody>
          <a:bodyPr wrap="square" rtlCol="0">
            <a:noAutofit/>
          </a:bodyPr>
          <a:lstStyle/>
          <a:p>
            <a:pPr algn="ctr"/>
            <a:r>
              <a:rPr lang="it-IT" sz="1200" dirty="0">
                <a:solidFill>
                  <a:schemeClr val="bg1"/>
                </a:solidFill>
                <a:latin typeface="Arial Narrow" panose="020B0604020202020204" pitchFamily="34" charset="0"/>
                <a:cs typeface="Arial Narrow" panose="020B0604020202020204" pitchFamily="34" charset="0"/>
              </a:rPr>
              <a:t>Criteri di selezione</a:t>
            </a:r>
          </a:p>
        </p:txBody>
      </p:sp>
      <p:sp>
        <p:nvSpPr>
          <p:cNvPr id="18" name="CasellaDiTesto 17">
            <a:extLst>
              <a:ext uri="{FF2B5EF4-FFF2-40B4-BE49-F238E27FC236}">
                <a16:creationId xmlns:a16="http://schemas.microsoft.com/office/drawing/2014/main" id="{8713353F-256F-1946-A48C-9005D515386D}"/>
              </a:ext>
            </a:extLst>
          </p:cNvPr>
          <p:cNvSpPr txBox="1"/>
          <p:nvPr/>
        </p:nvSpPr>
        <p:spPr>
          <a:xfrm>
            <a:off x="3356264" y="2669230"/>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19" name="CasellaDiTesto 18">
            <a:extLst>
              <a:ext uri="{FF2B5EF4-FFF2-40B4-BE49-F238E27FC236}">
                <a16:creationId xmlns:a16="http://schemas.microsoft.com/office/drawing/2014/main" id="{D18A3B06-CC51-DD4C-89FA-AAB40ACC0713}"/>
              </a:ext>
            </a:extLst>
          </p:cNvPr>
          <p:cNvSpPr txBox="1"/>
          <p:nvPr/>
        </p:nvSpPr>
        <p:spPr>
          <a:xfrm>
            <a:off x="3356264" y="2970526"/>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20" name="CasellaDiTesto 19">
            <a:extLst>
              <a:ext uri="{FF2B5EF4-FFF2-40B4-BE49-F238E27FC236}">
                <a16:creationId xmlns:a16="http://schemas.microsoft.com/office/drawing/2014/main" id="{D418EDF8-3BF7-EF40-AAFA-7C99D0B3088C}"/>
              </a:ext>
            </a:extLst>
          </p:cNvPr>
          <p:cNvSpPr txBox="1"/>
          <p:nvPr/>
        </p:nvSpPr>
        <p:spPr>
          <a:xfrm>
            <a:off x="3356264" y="3200671"/>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21" name="CasellaDiTesto 20">
            <a:extLst>
              <a:ext uri="{FF2B5EF4-FFF2-40B4-BE49-F238E27FC236}">
                <a16:creationId xmlns:a16="http://schemas.microsoft.com/office/drawing/2014/main" id="{91781D44-8170-AF48-93F8-82DFB1B4C349}"/>
              </a:ext>
            </a:extLst>
          </p:cNvPr>
          <p:cNvSpPr txBox="1"/>
          <p:nvPr/>
        </p:nvSpPr>
        <p:spPr>
          <a:xfrm>
            <a:off x="3356263" y="3431218"/>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24" name="CasellaDiTesto 23">
            <a:extLst>
              <a:ext uri="{FF2B5EF4-FFF2-40B4-BE49-F238E27FC236}">
                <a16:creationId xmlns:a16="http://schemas.microsoft.com/office/drawing/2014/main" id="{0DB06315-13BA-2E44-8160-68709CB970D8}"/>
              </a:ext>
            </a:extLst>
          </p:cNvPr>
          <p:cNvSpPr txBox="1"/>
          <p:nvPr/>
        </p:nvSpPr>
        <p:spPr>
          <a:xfrm>
            <a:off x="3356262" y="4153031"/>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26" name="CasellaDiTesto 25">
            <a:extLst>
              <a:ext uri="{FF2B5EF4-FFF2-40B4-BE49-F238E27FC236}">
                <a16:creationId xmlns:a16="http://schemas.microsoft.com/office/drawing/2014/main" id="{ED61EA3F-4A84-E64A-97C2-CBCA14B3A8FD}"/>
              </a:ext>
            </a:extLst>
          </p:cNvPr>
          <p:cNvSpPr txBox="1"/>
          <p:nvPr/>
        </p:nvSpPr>
        <p:spPr>
          <a:xfrm>
            <a:off x="3356260" y="5152680"/>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27" name="CasellaDiTesto 26">
            <a:extLst>
              <a:ext uri="{FF2B5EF4-FFF2-40B4-BE49-F238E27FC236}">
                <a16:creationId xmlns:a16="http://schemas.microsoft.com/office/drawing/2014/main" id="{87FFBF94-880D-1E47-A47E-944EFB55C051}"/>
              </a:ext>
            </a:extLst>
          </p:cNvPr>
          <p:cNvSpPr txBox="1"/>
          <p:nvPr/>
        </p:nvSpPr>
        <p:spPr>
          <a:xfrm>
            <a:off x="3354017" y="5387248"/>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28" name="CasellaDiTesto 27">
            <a:extLst>
              <a:ext uri="{FF2B5EF4-FFF2-40B4-BE49-F238E27FC236}">
                <a16:creationId xmlns:a16="http://schemas.microsoft.com/office/drawing/2014/main" id="{510BB7B2-E4E7-0A4A-92B9-4180447BAA41}"/>
              </a:ext>
            </a:extLst>
          </p:cNvPr>
          <p:cNvSpPr txBox="1"/>
          <p:nvPr/>
        </p:nvSpPr>
        <p:spPr>
          <a:xfrm>
            <a:off x="3354017" y="5683563"/>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29" name="CasellaDiTesto 28">
            <a:extLst>
              <a:ext uri="{FF2B5EF4-FFF2-40B4-BE49-F238E27FC236}">
                <a16:creationId xmlns:a16="http://schemas.microsoft.com/office/drawing/2014/main" id="{62587AEA-F341-FD4A-B6BB-B9C7410203DF}"/>
              </a:ext>
            </a:extLst>
          </p:cNvPr>
          <p:cNvSpPr txBox="1"/>
          <p:nvPr/>
        </p:nvSpPr>
        <p:spPr>
          <a:xfrm>
            <a:off x="3354016" y="5914517"/>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30" name="CasellaDiTesto 29">
            <a:extLst>
              <a:ext uri="{FF2B5EF4-FFF2-40B4-BE49-F238E27FC236}">
                <a16:creationId xmlns:a16="http://schemas.microsoft.com/office/drawing/2014/main" id="{18D513CB-DF49-E64F-BDBF-DA52ECF2744E}"/>
              </a:ext>
            </a:extLst>
          </p:cNvPr>
          <p:cNvSpPr txBox="1"/>
          <p:nvPr/>
        </p:nvSpPr>
        <p:spPr>
          <a:xfrm>
            <a:off x="3354015" y="6089527"/>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32" name="CasellaDiTesto 31">
            <a:extLst>
              <a:ext uri="{FF2B5EF4-FFF2-40B4-BE49-F238E27FC236}">
                <a16:creationId xmlns:a16="http://schemas.microsoft.com/office/drawing/2014/main" id="{FACF1AA7-A4E6-5B4B-B21A-58495745B892}"/>
              </a:ext>
            </a:extLst>
          </p:cNvPr>
          <p:cNvSpPr txBox="1"/>
          <p:nvPr/>
        </p:nvSpPr>
        <p:spPr>
          <a:xfrm>
            <a:off x="3354013" y="6793025"/>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34" name="CasellaDiTesto 33">
            <a:extLst>
              <a:ext uri="{FF2B5EF4-FFF2-40B4-BE49-F238E27FC236}">
                <a16:creationId xmlns:a16="http://schemas.microsoft.com/office/drawing/2014/main" id="{C732C2D4-F821-4C4B-BCF7-11D0E6ED23BB}"/>
              </a:ext>
            </a:extLst>
          </p:cNvPr>
          <p:cNvSpPr txBox="1"/>
          <p:nvPr/>
        </p:nvSpPr>
        <p:spPr>
          <a:xfrm>
            <a:off x="3354013" y="7323932"/>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35" name="CasellaDiTesto 34">
            <a:extLst>
              <a:ext uri="{FF2B5EF4-FFF2-40B4-BE49-F238E27FC236}">
                <a16:creationId xmlns:a16="http://schemas.microsoft.com/office/drawing/2014/main" id="{5020D0A9-0389-5C45-B43B-21634380B50C}"/>
              </a:ext>
            </a:extLst>
          </p:cNvPr>
          <p:cNvSpPr txBox="1"/>
          <p:nvPr/>
        </p:nvSpPr>
        <p:spPr>
          <a:xfrm>
            <a:off x="3354013" y="7567294"/>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36" name="CasellaDiTesto 35">
            <a:extLst>
              <a:ext uri="{FF2B5EF4-FFF2-40B4-BE49-F238E27FC236}">
                <a16:creationId xmlns:a16="http://schemas.microsoft.com/office/drawing/2014/main" id="{512B3622-722E-4947-AFF7-494648595F1D}"/>
              </a:ext>
            </a:extLst>
          </p:cNvPr>
          <p:cNvSpPr txBox="1"/>
          <p:nvPr/>
        </p:nvSpPr>
        <p:spPr>
          <a:xfrm>
            <a:off x="3354012" y="7735304"/>
            <a:ext cx="233795" cy="246221"/>
          </a:xfrm>
          <a:prstGeom prst="rect">
            <a:avLst/>
          </a:prstGeom>
          <a:noFill/>
        </p:spPr>
        <p:txBody>
          <a:bodyPr wrap="square" rtlCol="0">
            <a:spAutoFit/>
          </a:bodyPr>
          <a:lstStyle/>
          <a:p>
            <a:r>
              <a:rPr lang="it-IT" sz="1000" dirty="0">
                <a:latin typeface="Arial Narrow" panose="020B0604020202020204" pitchFamily="34" charset="0"/>
                <a:cs typeface="Arial Narrow" panose="020B0604020202020204" pitchFamily="34" charset="0"/>
              </a:rPr>
              <a:t>➤</a:t>
            </a:r>
          </a:p>
        </p:txBody>
      </p:sp>
      <p:sp>
        <p:nvSpPr>
          <p:cNvPr id="38" name="CasellaDiTesto 37">
            <a:extLst>
              <a:ext uri="{FF2B5EF4-FFF2-40B4-BE49-F238E27FC236}">
                <a16:creationId xmlns:a16="http://schemas.microsoft.com/office/drawing/2014/main" id="{D4712C92-D86B-034F-9CA5-F0B4D3DF0635}"/>
              </a:ext>
            </a:extLst>
          </p:cNvPr>
          <p:cNvSpPr txBox="1"/>
          <p:nvPr/>
        </p:nvSpPr>
        <p:spPr>
          <a:xfrm>
            <a:off x="3203361" y="8074387"/>
            <a:ext cx="2568174" cy="576000"/>
          </a:xfrm>
          <a:prstGeom prst="rect">
            <a:avLst/>
          </a:prstGeom>
          <a:noFill/>
        </p:spPr>
        <p:txBody>
          <a:bodyPr wrap="square" lIns="0" tIns="0" rIns="0" rtlCol="0" anchor="ctr" anchorCtr="0">
            <a:noAutofit/>
          </a:bodyPr>
          <a:lstStyle/>
          <a:p>
            <a:r>
              <a:rPr lang="it-IT" sz="900" dirty="0">
                <a:solidFill>
                  <a:schemeClr val="bg1"/>
                </a:solidFill>
                <a:latin typeface="Arial Narrow" panose="020B0604020202020204" pitchFamily="34" charset="0"/>
                <a:cs typeface="Arial Narrow" panose="020B0604020202020204" pitchFamily="34" charset="0"/>
              </a:rPr>
              <a:t>Altri settori interessati: </a:t>
            </a:r>
          </a:p>
        </p:txBody>
      </p:sp>
      <p:sp>
        <p:nvSpPr>
          <p:cNvPr id="37" name="CasellaDiTesto 36">
            <a:extLst>
              <a:ext uri="{FF2B5EF4-FFF2-40B4-BE49-F238E27FC236}">
                <a16:creationId xmlns:a16="http://schemas.microsoft.com/office/drawing/2014/main" id="{D907675D-5F42-FD4F-A89E-61FF00474329}"/>
              </a:ext>
            </a:extLst>
          </p:cNvPr>
          <p:cNvSpPr txBox="1"/>
          <p:nvPr/>
        </p:nvSpPr>
        <p:spPr>
          <a:xfrm>
            <a:off x="207389" y="8084014"/>
            <a:ext cx="2851723" cy="576000"/>
          </a:xfrm>
          <a:prstGeom prst="rect">
            <a:avLst/>
          </a:prstGeom>
          <a:noFill/>
        </p:spPr>
        <p:txBody>
          <a:bodyPr wrap="square" lIns="0" tIns="0" rIns="0" rtlCol="0" anchor="ctr" anchorCtr="0">
            <a:noAutofit/>
          </a:bodyPr>
          <a:lstStyle/>
          <a:p>
            <a:r>
              <a:rPr lang="it-IT" sz="1200" b="1" cap="all" dirty="0">
                <a:solidFill>
                  <a:schemeClr val="bg1"/>
                </a:solidFill>
                <a:latin typeface="Arial Narrow" panose="020B0604020202020204" pitchFamily="34" charset="0"/>
                <a:cs typeface="Arial Narrow" panose="020B0604020202020204" pitchFamily="34" charset="0"/>
              </a:rPr>
              <a:t>salute</a:t>
            </a:r>
          </a:p>
        </p:txBody>
      </p:sp>
      <p:sp>
        <p:nvSpPr>
          <p:cNvPr id="31" name="Ovale 26">
            <a:extLst>
              <a:ext uri="{FF2B5EF4-FFF2-40B4-BE49-F238E27FC236}">
                <a16:creationId xmlns:a16="http://schemas.microsoft.com/office/drawing/2014/main" id="{4652655B-F9EB-4F7E-9AAD-F779C505591C}"/>
              </a:ext>
            </a:extLst>
          </p:cNvPr>
          <p:cNvSpPr>
            <a:spLocks noChangeArrowheads="1"/>
          </p:cNvSpPr>
          <p:nvPr/>
        </p:nvSpPr>
        <p:spPr bwMode="auto">
          <a:xfrm>
            <a:off x="4166019" y="8236081"/>
            <a:ext cx="234951" cy="233363"/>
          </a:xfrm>
          <a:prstGeom prst="ellipse">
            <a:avLst/>
          </a:prstGeom>
          <a:solidFill>
            <a:srgbClr val="808080"/>
          </a:solidFill>
          <a:ln w="12700">
            <a:solidFill>
              <a:srgbClr val="FFFFFF"/>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it-IT" altLang="it-IT" sz="700" b="0" i="0" u="none" strike="noStrike" cap="none" normalizeH="0" baseline="0" dirty="0" err="1">
                <a:ln>
                  <a:noFill/>
                </a:ln>
                <a:solidFill>
                  <a:srgbClr val="FFFFFF"/>
                </a:solidFill>
                <a:effectLst/>
                <a:latin typeface="Arial Narrow" panose="020B0606020202030204" pitchFamily="34" charset="0"/>
              </a:rPr>
              <a:t>Iu</a:t>
            </a:r>
            <a:endParaRPr kumimoji="0" lang="it-IT" altLang="it-IT" sz="700" b="0" i="0" u="none" strike="noStrike" cap="none" normalizeH="0" baseline="0" dirty="0">
              <a:ln>
                <a:noFill/>
              </a:ln>
              <a:solidFill>
                <a:schemeClr val="tx1"/>
              </a:solidFill>
              <a:effectLst/>
              <a:latin typeface="Arial" panose="020B0604020202020204" pitchFamily="34" charset="0"/>
            </a:endParaRPr>
          </a:p>
        </p:txBody>
      </p:sp>
      <p:pic>
        <p:nvPicPr>
          <p:cNvPr id="39" name="Immagine 38" descr="Emilia Romagna.png"/>
          <p:cNvPicPr>
            <a:picLocks noChangeAspect="1"/>
          </p:cNvPicPr>
          <p:nvPr/>
        </p:nvPicPr>
        <p:blipFill>
          <a:blip r:embed="rId3"/>
          <a:stretch>
            <a:fillRect/>
          </a:stretch>
        </p:blipFill>
        <p:spPr>
          <a:xfrm>
            <a:off x="5551759" y="108708"/>
            <a:ext cx="362004" cy="360000"/>
          </a:xfrm>
          <a:prstGeom prst="rect">
            <a:avLst/>
          </a:prstGeom>
        </p:spPr>
      </p:pic>
    </p:spTree>
    <p:extLst>
      <p:ext uri="{BB962C8B-B14F-4D97-AF65-F5344CB8AC3E}">
        <p14:creationId xmlns:p14="http://schemas.microsoft.com/office/powerpoint/2010/main" val="24107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2"/>
          <a:stretch>
            <a:fillRect/>
          </a:stretch>
        </p:blipFill>
        <p:spPr>
          <a:xfrm>
            <a:off x="220500" y="747552"/>
            <a:ext cx="5695200" cy="2796060"/>
          </a:xfrm>
          <a:prstGeom prst="rect">
            <a:avLst/>
          </a:prstGeom>
        </p:spPr>
      </p:pic>
      <p:sp>
        <p:nvSpPr>
          <p:cNvPr id="9" name="Rettangolo 8">
            <a:extLst>
              <a:ext uri="{FF2B5EF4-FFF2-40B4-BE49-F238E27FC236}">
                <a16:creationId xmlns:a16="http://schemas.microsoft.com/office/drawing/2014/main" id="{234B62D4-5EBD-B647-BF49-FC37C11B9D16}"/>
              </a:ext>
            </a:extLst>
          </p:cNvPr>
          <p:cNvSpPr/>
          <p:nvPr/>
        </p:nvSpPr>
        <p:spPr>
          <a:xfrm>
            <a:off x="-795" y="1998"/>
            <a:ext cx="6119813" cy="57600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Rettangolo 4">
            <a:extLst>
              <a:ext uri="{FF2B5EF4-FFF2-40B4-BE49-F238E27FC236}">
                <a16:creationId xmlns:a16="http://schemas.microsoft.com/office/drawing/2014/main" id="{D1DAB08B-E729-8C4C-8CB9-87623485BDE7}"/>
              </a:ext>
            </a:extLst>
          </p:cNvPr>
          <p:cNvSpPr/>
          <p:nvPr/>
        </p:nvSpPr>
        <p:spPr>
          <a:xfrm>
            <a:off x="0" y="8071734"/>
            <a:ext cx="6119813" cy="57600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CasellaDiTesto 12">
            <a:extLst>
              <a:ext uri="{FF2B5EF4-FFF2-40B4-BE49-F238E27FC236}">
                <a16:creationId xmlns:a16="http://schemas.microsoft.com/office/drawing/2014/main" id="{67451130-390E-D84E-8CDE-29083287F4CC}"/>
              </a:ext>
            </a:extLst>
          </p:cNvPr>
          <p:cNvSpPr txBox="1"/>
          <p:nvPr/>
        </p:nvSpPr>
        <p:spPr>
          <a:xfrm>
            <a:off x="207389" y="3976365"/>
            <a:ext cx="2709066" cy="3830854"/>
          </a:xfrm>
          <a:prstGeom prst="rect">
            <a:avLst/>
          </a:prstGeom>
          <a:noFill/>
        </p:spPr>
        <p:txBody>
          <a:bodyPr wrap="square" lIns="0" tIns="0" rIns="0" bIns="0" rtlCol="0">
            <a:noAutofit/>
          </a:bodyPr>
          <a:lstStyle/>
          <a:p>
            <a:pPr algn="just"/>
            <a:r>
              <a:rPr lang="it-IT" sz="1000" dirty="0">
                <a:solidFill>
                  <a:srgbClr val="FF0000"/>
                </a:solidFill>
                <a:latin typeface="Arial Narrow" panose="020B0604020202020204" pitchFamily="34" charset="0"/>
                <a:cs typeface="Arial Narrow" panose="020B0604020202020204" pitchFamily="34" charset="0"/>
              </a:rPr>
              <a:t>Fonte e accessibilità</a:t>
            </a:r>
          </a:p>
          <a:p>
            <a:pPr algn="just"/>
            <a:r>
              <a:rPr lang="it-IT" sz="900" dirty="0">
                <a:latin typeface="Arial Narrow" panose="020B0604020202020204" pitchFamily="34" charset="0"/>
                <a:cs typeface="Arial Narrow" panose="020B0604020202020204" pitchFamily="34" charset="0"/>
              </a:rPr>
              <a:t>I dati sono detenuti da IZLER e di proprietà di IZSLER e Regione Emilia-Romagna.</a:t>
            </a:r>
          </a:p>
          <a:p>
            <a:pPr algn="just"/>
            <a:endParaRPr lang="it-IT" sz="900" dirty="0">
              <a:latin typeface="Arial Narrow" panose="020B0604020202020204" pitchFamily="34" charset="0"/>
              <a:cs typeface="Arial Narrow" panose="020B0604020202020204" pitchFamily="34" charset="0"/>
            </a:endParaRPr>
          </a:p>
          <a:p>
            <a:pPr algn="just"/>
            <a:r>
              <a:rPr lang="it-IT" sz="1000" dirty="0">
                <a:solidFill>
                  <a:srgbClr val="FF0000"/>
                </a:solidFill>
                <a:latin typeface="Arial Narrow" panose="020B0604020202020204" pitchFamily="34" charset="0"/>
                <a:cs typeface="Arial Narrow" panose="020B0604020202020204" pitchFamily="34" charset="0"/>
              </a:rPr>
              <a:t>Qualità dell’informazione</a:t>
            </a:r>
          </a:p>
          <a:p>
            <a:pPr algn="just"/>
            <a:r>
              <a:rPr lang="it-IT" sz="900" dirty="0">
                <a:latin typeface="Arial Narrow" panose="020B0604020202020204" pitchFamily="34" charset="0"/>
                <a:cs typeface="Arial Narrow" panose="020B0604020202020204" pitchFamily="34" charset="0"/>
              </a:rPr>
              <a:t>I dati hanno una buona qualità. Provengono da trappole entomologiche posizionate omogeneamente sul territorio di pianura (adatto alla proliferazione delle zanzare) in una griglia di circa 10 km</a:t>
            </a:r>
            <a:r>
              <a:rPr lang="it-IT" sz="900" baseline="30000" dirty="0">
                <a:latin typeface="Arial Narrow" panose="020B0604020202020204" pitchFamily="34" charset="0"/>
                <a:cs typeface="Arial Narrow" panose="020B0604020202020204" pitchFamily="34" charset="0"/>
              </a:rPr>
              <a:t>2</a:t>
            </a:r>
            <a:r>
              <a:rPr lang="it-IT" sz="900" dirty="0">
                <a:latin typeface="Arial Narrow" panose="020B0604020202020204" pitchFamily="34" charset="0"/>
                <a:cs typeface="Arial Narrow" panose="020B0604020202020204" pitchFamily="34" charset="0"/>
              </a:rPr>
              <a:t>, attivate ogni 2 settimane.</a:t>
            </a:r>
          </a:p>
          <a:p>
            <a:pPr algn="just"/>
            <a:endParaRPr lang="it-IT" sz="900" dirty="0">
              <a:latin typeface="Arial Narrow" panose="020B0604020202020204" pitchFamily="34" charset="0"/>
              <a:cs typeface="Arial Narrow" panose="020B0604020202020204" pitchFamily="34" charset="0"/>
            </a:endParaRPr>
          </a:p>
          <a:p>
            <a:pPr algn="just"/>
            <a:r>
              <a:rPr lang="it-IT" sz="1000" dirty="0">
                <a:solidFill>
                  <a:srgbClr val="FF0000"/>
                </a:solidFill>
                <a:latin typeface="Arial Narrow" panose="020B0604020202020204" pitchFamily="34" charset="0"/>
                <a:cs typeface="Arial Narrow" panose="020B0604020202020204" pitchFamily="34" charset="0"/>
              </a:rPr>
              <a:t>Limitazioni e possibili azioni</a:t>
            </a:r>
          </a:p>
          <a:p>
            <a:pPr algn="just"/>
            <a:r>
              <a:rPr lang="it-IT" sz="900" dirty="0">
                <a:latin typeface="Arial Narrow" panose="020B0604020202020204" pitchFamily="34" charset="0"/>
                <a:cs typeface="Arial Narrow" panose="020B0604020202020204" pitchFamily="34" charset="0"/>
              </a:rPr>
              <a:t>L’indicatore può essere disponibile solo nelle regioni dotate di un sistema di sorveglianza attiva per il virus </a:t>
            </a:r>
            <a:r>
              <a:rPr lang="it-IT" sz="900" i="1" dirty="0">
                <a:latin typeface="Arial Narrow" panose="020B0604020202020204" pitchFamily="34" charset="0"/>
                <a:cs typeface="Arial Narrow" panose="020B0604020202020204" pitchFamily="34" charset="0"/>
              </a:rPr>
              <a:t>West Nile</a:t>
            </a:r>
            <a:r>
              <a:rPr lang="it-IT" sz="900" dirty="0">
                <a:latin typeface="Arial Narrow" panose="020B0604020202020204" pitchFamily="34" charset="0"/>
                <a:cs typeface="Arial Narrow" panose="020B0604020202020204" pitchFamily="34" charset="0"/>
              </a:rPr>
              <a:t>. Può essere influenzato dal numero di trappole attive sul territorio e dai siti in cui queste trappole vengono preferenzialmente posizionate e dalle aree monitorate. L’indicatore include una sola specie di zanzara, non è quindi indicativo della molestia da zanzare in una data area, poiché questa può essere legata alla presenza anche di altre specie non rilevate.</a:t>
            </a:r>
          </a:p>
        </p:txBody>
      </p:sp>
      <p:sp>
        <p:nvSpPr>
          <p:cNvPr id="11" name="CasellaDiTesto 10">
            <a:extLst>
              <a:ext uri="{FF2B5EF4-FFF2-40B4-BE49-F238E27FC236}">
                <a16:creationId xmlns:a16="http://schemas.microsoft.com/office/drawing/2014/main" id="{6097511D-B429-8D48-84D8-031771CE5E2F}"/>
              </a:ext>
            </a:extLst>
          </p:cNvPr>
          <p:cNvSpPr txBox="1"/>
          <p:nvPr/>
        </p:nvSpPr>
        <p:spPr>
          <a:xfrm>
            <a:off x="3189420" y="3953565"/>
            <a:ext cx="2709066" cy="1379554"/>
          </a:xfrm>
          <a:prstGeom prst="rect">
            <a:avLst/>
          </a:prstGeom>
          <a:solidFill>
            <a:srgbClr val="FF0000">
              <a:alpha val="30000"/>
            </a:srgbClr>
          </a:solidFill>
          <a:ln>
            <a:solidFill>
              <a:srgbClr val="FF0000"/>
            </a:solidFill>
          </a:ln>
        </p:spPr>
        <p:txBody>
          <a:bodyPr wrap="square" lIns="72000" tIns="36000" rIns="36000" bIns="36000" rtlCol="0">
            <a:noAutofit/>
          </a:bodyPr>
          <a:lstStyle/>
          <a:p>
            <a:r>
              <a:rPr lang="it-IT" sz="1200" dirty="0">
                <a:solidFill>
                  <a:srgbClr val="FF0000"/>
                </a:solidFill>
                <a:latin typeface="Arial Narrow" panose="020B0604020202020204" pitchFamily="34" charset="0"/>
                <a:cs typeface="Arial Narrow" panose="020B0604020202020204" pitchFamily="34" charset="0"/>
              </a:rPr>
              <a:t>Commento al trend</a:t>
            </a:r>
          </a:p>
          <a:p>
            <a:endParaRPr lang="it-IT" sz="1200" dirty="0">
              <a:solidFill>
                <a:srgbClr val="FF0000"/>
              </a:solidFill>
              <a:latin typeface="Arial Narrow" panose="020B0604020202020204" pitchFamily="34" charset="0"/>
              <a:cs typeface="Arial Narrow" panose="020B0604020202020204" pitchFamily="34" charset="0"/>
            </a:endParaRPr>
          </a:p>
          <a:p>
            <a:endParaRPr lang="it-IT" sz="600" dirty="0">
              <a:solidFill>
                <a:schemeClr val="accent1"/>
              </a:solidFill>
              <a:latin typeface="Arial Narrow" panose="020B0604020202020204" pitchFamily="34" charset="0"/>
              <a:cs typeface="Arial Narrow" panose="020B0604020202020204" pitchFamily="34" charset="0"/>
            </a:endParaRPr>
          </a:p>
          <a:p>
            <a:pPr algn="just"/>
            <a:r>
              <a:rPr lang="it-IT" sz="1000" dirty="0">
                <a:latin typeface="Arial Narrow" panose="020B0604020202020204" pitchFamily="34" charset="0"/>
                <a:cs typeface="Arial Narrow" panose="020B0604020202020204" pitchFamily="34" charset="0"/>
              </a:rPr>
              <a:t>L’indicatore è soggetto a forti oscillazioni annuali per la grande variabilità nelle popolazioni di </a:t>
            </a:r>
            <a:r>
              <a:rPr lang="it-IT" sz="1000" dirty="0" smtClean="0">
                <a:latin typeface="Arial Narrow" panose="020B0604020202020204" pitchFamily="34" charset="0"/>
                <a:cs typeface="Arial Narrow" panose="020B0604020202020204" pitchFamily="34" charset="0"/>
              </a:rPr>
              <a:t>zanzare (Fig. 1). </a:t>
            </a:r>
            <a:r>
              <a:rPr lang="it-IT" sz="1000" dirty="0">
                <a:latin typeface="Arial Narrow" panose="020B0604020202020204" pitchFamily="34" charset="0"/>
                <a:cs typeface="Arial Narrow" panose="020B0604020202020204" pitchFamily="34" charset="0"/>
              </a:rPr>
              <a:t>Questa variabilità è in parte spiegata dai fattori ambientali, altri fattori ecologici non sempre facilmente individuabili influiscono sulla loro abbondanza.</a:t>
            </a:r>
          </a:p>
        </p:txBody>
      </p:sp>
      <p:sp>
        <p:nvSpPr>
          <p:cNvPr id="12" name="CasellaDiTesto 11">
            <a:extLst>
              <a:ext uri="{FF2B5EF4-FFF2-40B4-BE49-F238E27FC236}">
                <a16:creationId xmlns:a16="http://schemas.microsoft.com/office/drawing/2014/main" id="{462B4F69-2C69-304D-9AB0-F5B736668946}"/>
              </a:ext>
            </a:extLst>
          </p:cNvPr>
          <p:cNvSpPr txBox="1"/>
          <p:nvPr/>
        </p:nvSpPr>
        <p:spPr>
          <a:xfrm>
            <a:off x="3203360" y="7333242"/>
            <a:ext cx="2709066" cy="576000"/>
          </a:xfrm>
          <a:prstGeom prst="rect">
            <a:avLst/>
          </a:prstGeom>
          <a:solidFill>
            <a:srgbClr val="FF0000"/>
          </a:solidFill>
          <a:ln>
            <a:noFill/>
          </a:ln>
        </p:spPr>
        <p:txBody>
          <a:bodyPr wrap="square" lIns="72000" tIns="36000" rIns="36000" bIns="36000" rtlCol="0">
            <a:noAutofit/>
          </a:bodyPr>
          <a:lstStyle/>
          <a:p>
            <a:r>
              <a:rPr lang="it-IT" sz="1000" dirty="0">
                <a:solidFill>
                  <a:schemeClr val="bg1"/>
                </a:solidFill>
                <a:latin typeface="Arial Narrow" panose="020B0604020202020204" pitchFamily="34" charset="0"/>
                <a:cs typeface="Arial Narrow" panose="020B0604020202020204" pitchFamily="34" charset="0"/>
              </a:rPr>
              <a:t>Referente: </a:t>
            </a:r>
          </a:p>
          <a:p>
            <a:r>
              <a:rPr lang="it-IT" sz="1000" dirty="0">
                <a:solidFill>
                  <a:schemeClr val="bg1"/>
                </a:solidFill>
                <a:latin typeface="Arial Narrow" panose="020B0604020202020204" pitchFamily="34" charset="0"/>
                <a:cs typeface="Arial Narrow" panose="020B0604020202020204" pitchFamily="34" charset="0"/>
              </a:rPr>
              <a:t>Mattia </a:t>
            </a:r>
            <a:r>
              <a:rPr lang="it-IT" sz="1000" dirty="0" smtClean="0">
                <a:solidFill>
                  <a:schemeClr val="bg1"/>
                </a:solidFill>
                <a:latin typeface="Arial Narrow" panose="020B0604020202020204" pitchFamily="34" charset="0"/>
                <a:cs typeface="Arial Narrow" panose="020B0604020202020204" pitchFamily="34" charset="0"/>
              </a:rPr>
              <a:t>Calzolari - IZSLER </a:t>
            </a:r>
            <a:endParaRPr lang="it-IT" sz="1000" dirty="0">
              <a:solidFill>
                <a:schemeClr val="bg1"/>
              </a:solidFill>
              <a:latin typeface="Arial Narrow" panose="020B0604020202020204" pitchFamily="34" charset="0"/>
              <a:cs typeface="Arial Narrow" panose="020B0604020202020204" pitchFamily="34" charset="0"/>
            </a:endParaRPr>
          </a:p>
          <a:p>
            <a:r>
              <a:rPr lang="it-IT" sz="1000" dirty="0" smtClean="0">
                <a:solidFill>
                  <a:schemeClr val="bg1"/>
                </a:solidFill>
                <a:latin typeface="Arial Narrow" panose="020B0604020202020204" pitchFamily="34" charset="0"/>
                <a:cs typeface="Arial Narrow" panose="020B0604020202020204" pitchFamily="34" charset="0"/>
                <a:hlinkClick r:id="rId3"/>
              </a:rPr>
              <a:t>mattia.calzolari@izsler.it</a:t>
            </a:r>
            <a:r>
              <a:rPr lang="it-IT" sz="1000" dirty="0" smtClean="0">
                <a:solidFill>
                  <a:schemeClr val="bg1"/>
                </a:solidFill>
                <a:latin typeface="Arial Narrow" panose="020B0604020202020204" pitchFamily="34" charset="0"/>
                <a:cs typeface="Arial Narrow" panose="020B0604020202020204" pitchFamily="34" charset="0"/>
              </a:rPr>
              <a:t> </a:t>
            </a:r>
            <a:endParaRPr lang="it-IT" sz="1000" dirty="0">
              <a:solidFill>
                <a:schemeClr val="bg1"/>
              </a:solidFill>
              <a:latin typeface="Arial Narrow" panose="020B0604020202020204" pitchFamily="34" charset="0"/>
              <a:cs typeface="Arial Narrow" panose="020B0604020202020204" pitchFamily="34" charset="0"/>
            </a:endParaRPr>
          </a:p>
        </p:txBody>
      </p:sp>
      <p:sp>
        <p:nvSpPr>
          <p:cNvPr id="16" name="CasellaDiTesto 15">
            <a:extLst>
              <a:ext uri="{FF2B5EF4-FFF2-40B4-BE49-F238E27FC236}">
                <a16:creationId xmlns:a16="http://schemas.microsoft.com/office/drawing/2014/main" id="{DCFC7BDC-CAE7-AF48-8053-1B3C3A0FD5A0}"/>
              </a:ext>
            </a:extLst>
          </p:cNvPr>
          <p:cNvSpPr txBox="1"/>
          <p:nvPr/>
        </p:nvSpPr>
        <p:spPr>
          <a:xfrm>
            <a:off x="3203361" y="8074386"/>
            <a:ext cx="2509181" cy="585627"/>
          </a:xfrm>
          <a:prstGeom prst="rect">
            <a:avLst/>
          </a:prstGeom>
          <a:noFill/>
        </p:spPr>
        <p:txBody>
          <a:bodyPr wrap="square" lIns="0" tIns="0" rIns="0" rtlCol="0" anchor="ctr" anchorCtr="0">
            <a:noAutofit/>
          </a:bodyPr>
          <a:lstStyle/>
          <a:p>
            <a:r>
              <a:rPr lang="it-IT" sz="900" dirty="0">
                <a:solidFill>
                  <a:schemeClr val="bg1"/>
                </a:solidFill>
                <a:latin typeface="Arial Narrow" panose="020B0604020202020204" pitchFamily="34" charset="0"/>
                <a:cs typeface="Arial Narrow" panose="020B0604020202020204" pitchFamily="34" charset="0"/>
              </a:rPr>
              <a:t>Altri settori interessati: </a:t>
            </a:r>
          </a:p>
        </p:txBody>
      </p:sp>
      <p:sp>
        <p:nvSpPr>
          <p:cNvPr id="15" name="Rettangolo 14">
            <a:extLst>
              <a:ext uri="{FF2B5EF4-FFF2-40B4-BE49-F238E27FC236}">
                <a16:creationId xmlns:a16="http://schemas.microsoft.com/office/drawing/2014/main" id="{E8CE092F-61CA-CC4C-B45C-220F930F32DE}"/>
              </a:ext>
            </a:extLst>
          </p:cNvPr>
          <p:cNvSpPr/>
          <p:nvPr/>
        </p:nvSpPr>
        <p:spPr>
          <a:xfrm>
            <a:off x="207387" y="738422"/>
            <a:ext cx="5705039" cy="30010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7" name="CasellaDiTesto 26">
            <a:extLst>
              <a:ext uri="{FF2B5EF4-FFF2-40B4-BE49-F238E27FC236}">
                <a16:creationId xmlns:a16="http://schemas.microsoft.com/office/drawing/2014/main" id="{D907675D-5F42-FD4F-A89E-61FF00474329}"/>
              </a:ext>
            </a:extLst>
          </p:cNvPr>
          <p:cNvSpPr txBox="1"/>
          <p:nvPr/>
        </p:nvSpPr>
        <p:spPr>
          <a:xfrm>
            <a:off x="207389" y="8084014"/>
            <a:ext cx="2851723" cy="576000"/>
          </a:xfrm>
          <a:prstGeom prst="rect">
            <a:avLst/>
          </a:prstGeom>
          <a:noFill/>
        </p:spPr>
        <p:txBody>
          <a:bodyPr wrap="square" lIns="0" tIns="0" rIns="0" rtlCol="0" anchor="ctr" anchorCtr="0">
            <a:noAutofit/>
          </a:bodyPr>
          <a:lstStyle/>
          <a:p>
            <a:r>
              <a:rPr lang="it-IT" sz="1200" b="1" cap="all" dirty="0">
                <a:solidFill>
                  <a:schemeClr val="bg1"/>
                </a:solidFill>
                <a:latin typeface="Arial Narrow" panose="020B0604020202020204" pitchFamily="34" charset="0"/>
                <a:cs typeface="Arial Narrow" panose="020B0604020202020204" pitchFamily="34" charset="0"/>
              </a:rPr>
              <a:t>salute</a:t>
            </a:r>
          </a:p>
        </p:txBody>
      </p:sp>
      <p:sp>
        <p:nvSpPr>
          <p:cNvPr id="28" name="CasellaDiTesto 27">
            <a:extLst>
              <a:ext uri="{FF2B5EF4-FFF2-40B4-BE49-F238E27FC236}">
                <a16:creationId xmlns:a16="http://schemas.microsoft.com/office/drawing/2014/main" id="{67451130-390E-D84E-8CDE-29083287F4CC}"/>
              </a:ext>
            </a:extLst>
          </p:cNvPr>
          <p:cNvSpPr txBox="1"/>
          <p:nvPr/>
        </p:nvSpPr>
        <p:spPr>
          <a:xfrm>
            <a:off x="3186717" y="5505851"/>
            <a:ext cx="2709066" cy="1839264"/>
          </a:xfrm>
          <a:prstGeom prst="rect">
            <a:avLst/>
          </a:prstGeom>
          <a:noFill/>
        </p:spPr>
        <p:txBody>
          <a:bodyPr wrap="square" lIns="0" tIns="0" rIns="0" bIns="0" rtlCol="0">
            <a:noAutofit/>
          </a:bodyPr>
          <a:lstStyle/>
          <a:p>
            <a:pPr algn="just"/>
            <a:endParaRPr lang="it-IT" sz="900" dirty="0">
              <a:latin typeface="Arial Narrow" panose="020B0604020202020204" pitchFamily="34" charset="0"/>
              <a:cs typeface="Arial Narrow" panose="020B0604020202020204" pitchFamily="34" charset="0"/>
            </a:endParaRPr>
          </a:p>
          <a:p>
            <a:pPr algn="just"/>
            <a:r>
              <a:rPr lang="it-IT" sz="1000" dirty="0">
                <a:solidFill>
                  <a:srgbClr val="FF0000"/>
                </a:solidFill>
                <a:latin typeface="Arial Narrow" panose="020B0604020202020204" pitchFamily="34" charset="0"/>
                <a:cs typeface="Arial Narrow" panose="020B0604020202020204" pitchFamily="34" charset="0"/>
              </a:rPr>
              <a:t>Riferimenti bibliografici</a:t>
            </a:r>
          </a:p>
          <a:p>
            <a:pPr marL="228600" indent="-228600" algn="just">
              <a:buFont typeface="+mj-lt"/>
              <a:buAutoNum type="arabicPeriod"/>
            </a:pPr>
            <a:r>
              <a:rPr lang="it-IT" sz="900" dirty="0">
                <a:latin typeface="Arial Narrow" panose="020B0604020202020204" pitchFamily="34" charset="0"/>
                <a:cs typeface="Arial Narrow" panose="020B0604020202020204" pitchFamily="34" charset="0"/>
              </a:rPr>
              <a:t>Calzolari M, Pautasso A, Montarsi F, Albieri A, Bellini R, et al.  West Nile Virus Surveillance in 2013 via Mosquito Screening in Northern Italy and the Influence of Weather on Virus Circulation. PLoS One. 2015 Oct 21;10(10):e0140915.</a:t>
            </a:r>
          </a:p>
          <a:p>
            <a:pPr marL="228600" indent="-228600" algn="just">
              <a:buFont typeface="+mj-lt"/>
              <a:buAutoNum type="arabicPeriod"/>
            </a:pPr>
            <a:r>
              <a:rPr lang="it-IT" sz="900" dirty="0">
                <a:latin typeface="Arial Narrow" panose="020B0604020202020204" pitchFamily="34" charset="0"/>
                <a:cs typeface="Arial Narrow" panose="020B0604020202020204" pitchFamily="34" charset="0"/>
              </a:rPr>
              <a:t>Calzolari M, Angelini P, Bolzoni L, Bonilauri P, Cagarelli R, et al. Enhanced West Nile virus circulation in the Emilia-Romagna and Lombardy regions (Northern Italy) in 2018 detected by entomological surveillance. </a:t>
            </a:r>
            <a:r>
              <a:rPr lang="en-US" sz="900" dirty="0">
                <a:latin typeface="Arial Narrow" panose="020B0604020202020204" pitchFamily="34" charset="0"/>
                <a:cs typeface="Arial Narrow" panose="020B0604020202020204" pitchFamily="34" charset="0"/>
              </a:rPr>
              <a:t>Front Vet Sci. 2020 May 5;7:243. </a:t>
            </a:r>
            <a:endParaRPr lang="it-IT" sz="900" dirty="0">
              <a:latin typeface="Arial Narrow" panose="020B0604020202020204" pitchFamily="34" charset="0"/>
              <a:cs typeface="Arial Narrow" panose="020B0604020202020204" pitchFamily="34" charset="0"/>
            </a:endParaRPr>
          </a:p>
        </p:txBody>
      </p:sp>
      <p:sp>
        <p:nvSpPr>
          <p:cNvPr id="30" name="CasellaDiTesto 29">
            <a:extLst>
              <a:ext uri="{FF2B5EF4-FFF2-40B4-BE49-F238E27FC236}">
                <a16:creationId xmlns:a16="http://schemas.microsoft.com/office/drawing/2014/main" id="{6D622232-2F1F-4073-9DFF-0BC191C155AF}"/>
              </a:ext>
            </a:extLst>
          </p:cNvPr>
          <p:cNvSpPr txBox="1"/>
          <p:nvPr/>
        </p:nvSpPr>
        <p:spPr>
          <a:xfrm>
            <a:off x="206593" y="19251"/>
            <a:ext cx="4944527" cy="576000"/>
          </a:xfrm>
          <a:prstGeom prst="rect">
            <a:avLst/>
          </a:prstGeom>
          <a:noFill/>
        </p:spPr>
        <p:txBody>
          <a:bodyPr wrap="square" lIns="0" tIns="0" rIns="0" bIns="0" rtlCol="0" anchor="ctr" anchorCtr="0">
            <a:noAutofit/>
          </a:bodyPr>
          <a:lstStyle/>
          <a:p>
            <a:r>
              <a:rPr lang="it-IT" sz="900" i="1" dirty="0">
                <a:solidFill>
                  <a:schemeClr val="bg1"/>
                </a:solidFill>
                <a:latin typeface="Arial Narrow" panose="020B0604020202020204" pitchFamily="34" charset="0"/>
                <a:cs typeface="Arial Narrow" panose="020B0604020202020204" pitchFamily="34" charset="0"/>
              </a:rPr>
              <a:t>Indicatore</a:t>
            </a:r>
          </a:p>
          <a:p>
            <a:r>
              <a:rPr lang="it-IT" sz="1400" b="1" cap="all" dirty="0">
                <a:solidFill>
                  <a:schemeClr val="bg1"/>
                </a:solidFill>
                <a:latin typeface="Arial Narrow" panose="020B0604020202020204" pitchFamily="34" charset="0"/>
                <a:cs typeface="Arial Narrow" panose="020B0604020202020204" pitchFamily="34" charset="0"/>
              </a:rPr>
              <a:t>Media regionale mensile delle zanzare </a:t>
            </a:r>
            <a:r>
              <a:rPr lang="it-IT" sz="1400" b="1" i="1" cap="all" dirty="0">
                <a:solidFill>
                  <a:schemeClr val="bg1"/>
                </a:solidFill>
                <a:latin typeface="Arial Narrow" panose="020B0604020202020204" pitchFamily="34" charset="0"/>
                <a:cs typeface="Arial Narrow" panose="020B0604020202020204" pitchFamily="34" charset="0"/>
              </a:rPr>
              <a:t>Culex pipiens </a:t>
            </a:r>
          </a:p>
        </p:txBody>
      </p:sp>
      <p:sp>
        <p:nvSpPr>
          <p:cNvPr id="19" name="CasellaDiTesto 18">
            <a:extLst>
              <a:ext uri="{FF2B5EF4-FFF2-40B4-BE49-F238E27FC236}">
                <a16:creationId xmlns:a16="http://schemas.microsoft.com/office/drawing/2014/main" id="{E63C8EC6-D01D-4B71-A3C4-7644DCC2F75A}"/>
              </a:ext>
            </a:extLst>
          </p:cNvPr>
          <p:cNvSpPr txBox="1"/>
          <p:nvPr/>
        </p:nvSpPr>
        <p:spPr>
          <a:xfrm>
            <a:off x="220500" y="3492227"/>
            <a:ext cx="5688346" cy="215444"/>
          </a:xfrm>
          <a:prstGeom prst="rect">
            <a:avLst/>
          </a:prstGeom>
          <a:noFill/>
        </p:spPr>
        <p:txBody>
          <a:bodyPr wrap="square">
            <a:spAutoFit/>
          </a:bodyPr>
          <a:lstStyle/>
          <a:p>
            <a:pPr algn="ctr"/>
            <a:r>
              <a:rPr lang="it-IT" sz="800" dirty="0">
                <a:latin typeface="Arial Narrow" panose="020B0606020202030204" pitchFamily="34" charset="0"/>
              </a:rPr>
              <a:t>Figura 1 </a:t>
            </a:r>
            <a:r>
              <a:rPr lang="it-IT" sz="800" dirty="0" smtClean="0">
                <a:latin typeface="Arial Narrow" panose="020B0606020202030204" pitchFamily="34" charset="0"/>
              </a:rPr>
              <a:t>– Numero medio di </a:t>
            </a:r>
            <a:r>
              <a:rPr lang="it-IT" sz="800" i="1" dirty="0" smtClean="0">
                <a:latin typeface="Arial Narrow" panose="020B0606020202030204" pitchFamily="34" charset="0"/>
              </a:rPr>
              <a:t>Culex </a:t>
            </a:r>
            <a:r>
              <a:rPr lang="it-IT" sz="800" i="1" dirty="0" smtClean="0">
                <a:latin typeface="Arial Narrow" panose="020B0606020202030204" pitchFamily="34" charset="0"/>
              </a:rPr>
              <a:t>pipiens</a:t>
            </a:r>
            <a:r>
              <a:rPr lang="it-IT" sz="800" dirty="0" smtClean="0">
                <a:latin typeface="Arial Narrow" panose="020B0606020202030204" pitchFamily="34" charset="0"/>
              </a:rPr>
              <a:t> </a:t>
            </a:r>
            <a:r>
              <a:rPr lang="it-IT" sz="800" dirty="0" smtClean="0">
                <a:latin typeface="Arial Narrow" panose="020B0606020202030204" pitchFamily="34" charset="0"/>
              </a:rPr>
              <a:t>mensile in Emilia-Romagna</a:t>
            </a:r>
            <a:endParaRPr lang="it-IT" sz="800" dirty="0">
              <a:latin typeface="Arial Narrow" panose="020B0606020202030204" pitchFamily="34" charset="0"/>
            </a:endParaRPr>
          </a:p>
        </p:txBody>
      </p:sp>
      <p:pic>
        <p:nvPicPr>
          <p:cNvPr id="20" name="Immagine 19" descr="trend_non_definito.jpg"/>
          <p:cNvPicPr>
            <a:picLocks noChangeAspect="1"/>
          </p:cNvPicPr>
          <p:nvPr/>
        </p:nvPicPr>
        <p:blipFill>
          <a:blip r:embed="rId4">
            <a:clrChange>
              <a:clrFrom>
                <a:srgbClr val="FFFFFF"/>
              </a:clrFrom>
              <a:clrTo>
                <a:srgbClr val="FFFFFF">
                  <a:alpha val="0"/>
                </a:srgbClr>
              </a:clrTo>
            </a:clrChange>
          </a:blip>
          <a:stretch>
            <a:fillRect/>
          </a:stretch>
        </p:blipFill>
        <p:spPr>
          <a:xfrm>
            <a:off x="5519063" y="3979598"/>
            <a:ext cx="351776" cy="432000"/>
          </a:xfrm>
          <a:prstGeom prst="rect">
            <a:avLst/>
          </a:prstGeom>
        </p:spPr>
      </p:pic>
      <p:sp>
        <p:nvSpPr>
          <p:cNvPr id="21" name="Ovale 26">
            <a:extLst>
              <a:ext uri="{FF2B5EF4-FFF2-40B4-BE49-F238E27FC236}">
                <a16:creationId xmlns:a16="http://schemas.microsoft.com/office/drawing/2014/main" id="{4652655B-F9EB-4F7E-9AAD-F779C505591C}"/>
              </a:ext>
            </a:extLst>
          </p:cNvPr>
          <p:cNvSpPr>
            <a:spLocks noChangeArrowheads="1"/>
          </p:cNvSpPr>
          <p:nvPr/>
        </p:nvSpPr>
        <p:spPr bwMode="auto">
          <a:xfrm>
            <a:off x="4166019" y="8236081"/>
            <a:ext cx="234951" cy="233363"/>
          </a:xfrm>
          <a:prstGeom prst="ellipse">
            <a:avLst/>
          </a:prstGeom>
          <a:solidFill>
            <a:srgbClr val="808080"/>
          </a:solidFill>
          <a:ln w="12700">
            <a:solidFill>
              <a:srgbClr val="FFFFFF"/>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it-IT" altLang="it-IT" sz="700" b="0" i="0" u="none" strike="noStrike" cap="none" normalizeH="0" baseline="0" dirty="0" err="1">
                <a:ln>
                  <a:noFill/>
                </a:ln>
                <a:solidFill>
                  <a:srgbClr val="FFFFFF"/>
                </a:solidFill>
                <a:effectLst/>
                <a:latin typeface="Arial Narrow" panose="020B0606020202030204" pitchFamily="34" charset="0"/>
              </a:rPr>
              <a:t>Iu</a:t>
            </a:r>
            <a:endParaRPr kumimoji="0" lang="it-IT" altLang="it-IT" sz="700" b="0" i="0" u="none" strike="noStrike" cap="none" normalizeH="0" baseline="0" dirty="0">
              <a:ln>
                <a:noFill/>
              </a:ln>
              <a:solidFill>
                <a:schemeClr val="tx1"/>
              </a:solidFill>
              <a:effectLst/>
              <a:latin typeface="Arial" panose="020B0604020202020204" pitchFamily="34" charset="0"/>
            </a:endParaRPr>
          </a:p>
        </p:txBody>
      </p:sp>
      <p:pic>
        <p:nvPicPr>
          <p:cNvPr id="17" name="Immagine 16" descr="Emilia Romagna.png"/>
          <p:cNvPicPr>
            <a:picLocks noChangeAspect="1"/>
          </p:cNvPicPr>
          <p:nvPr/>
        </p:nvPicPr>
        <p:blipFill>
          <a:blip r:embed="rId5"/>
          <a:stretch>
            <a:fillRect/>
          </a:stretch>
        </p:blipFill>
        <p:spPr>
          <a:xfrm>
            <a:off x="5551759" y="108708"/>
            <a:ext cx="362004" cy="360000"/>
          </a:xfrm>
          <a:prstGeom prst="rect">
            <a:avLst/>
          </a:prstGeom>
        </p:spPr>
      </p:pic>
    </p:spTree>
    <p:extLst>
      <p:ext uri="{BB962C8B-B14F-4D97-AF65-F5344CB8AC3E}">
        <p14:creationId xmlns:p14="http://schemas.microsoft.com/office/powerpoint/2010/main" val="3478773552"/>
      </p:ext>
    </p:extLst>
  </p:cSld>
  <p:clrMapOvr>
    <a:masterClrMapping/>
  </p:clrMapOvr>
</p:sld>
</file>

<file path=ppt/theme/theme1.xml><?xml version="1.0" encoding="utf-8"?>
<a:theme xmlns:a="http://schemas.openxmlformats.org/drawingml/2006/main" name="Tema di Office">
  <a:themeElements>
    <a:clrScheme name="Personalizzato 4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96AF5CE4BCCB6419C611CB1768E1200" ma:contentTypeVersion="9" ma:contentTypeDescription="Creare un nuovo documento." ma:contentTypeScope="" ma:versionID="99e98a48abe6e5ed62e505f8bd29e67f">
  <xsd:schema xmlns:xsd="http://www.w3.org/2001/XMLSchema" xmlns:xs="http://www.w3.org/2001/XMLSchema" xmlns:p="http://schemas.microsoft.com/office/2006/metadata/properties" xmlns:ns2="71a5d416-e0c8-4551-9a5d-b5f2b15050d7" xmlns:ns3="489b74a2-84d9-4654-9492-edb7dd1d12a0" targetNamespace="http://schemas.microsoft.com/office/2006/metadata/properties" ma:root="true" ma:fieldsID="6771191d3ad81afabc7b9898faef3a42" ns2:_="" ns3:_="">
    <xsd:import namespace="71a5d416-e0c8-4551-9a5d-b5f2b15050d7"/>
    <xsd:import namespace="489b74a2-84d9-4654-9492-edb7dd1d12a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5d416-e0c8-4551-9a5d-b5f2b15050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Tag immagine" ma:readOnly="false" ma:fieldId="{5cf76f15-5ced-4ddc-b409-7134ff3c332f}" ma:taxonomyMulti="true" ma:sspId="ee57871f-9de0-47c8-9bcc-15251cd4f4b7"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9b74a2-84d9-4654-9492-edb7dd1d12a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5a3f047-d116-4b4b-b767-cace4eae17fa}" ma:internalName="TaxCatchAll" ma:showField="CatchAllData" ma:web="489b74a2-84d9-4654-9492-edb7dd1d12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89b74a2-84d9-4654-9492-edb7dd1d12a0" xsi:nil="true"/>
    <lcf76f155ced4ddcb4097134ff3c332f xmlns="71a5d416-e0c8-4551-9a5d-b5f2b15050d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2630392-78FA-43B1-AC62-D5321B5F4CD1}"/>
</file>

<file path=customXml/itemProps2.xml><?xml version="1.0" encoding="utf-8"?>
<ds:datastoreItem xmlns:ds="http://schemas.openxmlformats.org/officeDocument/2006/customXml" ds:itemID="{DF51F663-42AC-4359-9061-C3BEF7A24495}"/>
</file>

<file path=customXml/itemProps3.xml><?xml version="1.0" encoding="utf-8"?>
<ds:datastoreItem xmlns:ds="http://schemas.openxmlformats.org/officeDocument/2006/customXml" ds:itemID="{8842F200-645C-4C86-9152-E08C19AA8CFF}"/>
</file>

<file path=docProps/app.xml><?xml version="1.0" encoding="utf-8"?>
<Properties xmlns="http://schemas.openxmlformats.org/officeDocument/2006/extended-properties" xmlns:vt="http://schemas.openxmlformats.org/officeDocument/2006/docPropsVTypes">
  <Template>Office Theme</Template>
  <TotalTime>811</TotalTime>
  <Words>1062</Words>
  <Application>Microsoft Office PowerPoint</Application>
  <PresentationFormat>Personalizzato</PresentationFormat>
  <Paragraphs>104</Paragraphs>
  <Slides>3</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vt:i4>
      </vt:variant>
    </vt:vector>
  </HeadingPairs>
  <TitlesOfParts>
    <vt:vector size="7" baseType="lpstr">
      <vt:lpstr>Arial</vt:lpstr>
      <vt:lpstr>Arial Narrow</vt:lpstr>
      <vt:lpstr>Calibri</vt:lpstr>
      <vt:lpstr>Tema di Office</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lastModifiedBy>CALZOLARI MATTIA</cp:lastModifiedBy>
  <cp:revision>126</cp:revision>
  <dcterms:created xsi:type="dcterms:W3CDTF">2021-02-23T07:44:15Z</dcterms:created>
  <dcterms:modified xsi:type="dcterms:W3CDTF">2023-10-31T13:22:31Z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0x010100296AF5CE4BCCB6419C611CB1768E1200</vt:lpwstr>
  </property>
</Properties>
</file>